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2"/>
      <p:bold r:id="rId13"/>
      <p:italic r:id="rId14"/>
      <p:boldItalic r:id="rId15"/>
    </p:embeddedFont>
    <p:embeddedFont>
      <p:font typeface="Helvetica Neue" panose="020B0604020202020204" charset="0"/>
      <p:regular r:id="rId16"/>
      <p:bold r:id="rId17"/>
      <p:italic r:id="rId18"/>
      <p:boldItalic r:id="rId19"/>
    </p:embeddedFont>
    <p:embeddedFont>
      <p:font typeface="Oswald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hHs1THjvYolzhWmV76cu4xYXJn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46" d="100"/>
          <a:sy n="246" d="100"/>
        </p:scale>
        <p:origin x="3072" y="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75 members on IAB that are actively involved in education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https://youtu.be/IIt_kon0vtg?si=R_0C_r0ceu3tggY0</a:t>
            </a:r>
            <a:endParaRPr dirty="0"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https://youtu.be/RiqKw7Gccqc?si=VxzbOjDSsToie4RU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125" cy="3096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1pPr>
            <a:lvl2pPr marL="91440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2pPr>
            <a:lvl3pPr marL="1371600" lvl="2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3pPr>
            <a:lvl4pPr marL="1828800" lvl="3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4pPr>
            <a:lvl5pPr marL="228600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>
  <p:cSld name="Statem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1"/>
          <p:cNvSpPr txBox="1">
            <a:spLocks noGrp="1"/>
          </p:cNvSpPr>
          <p:nvPr>
            <p:ph type="body" idx="1"/>
          </p:nvPr>
        </p:nvSpPr>
        <p:spPr>
          <a:xfrm>
            <a:off x="452438" y="1845316"/>
            <a:ext cx="8239125" cy="145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452438" y="403473"/>
            <a:ext cx="8239125" cy="2715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sz="94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452438" y="3098317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911259" y="4003295"/>
            <a:ext cx="7575020" cy="23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657721" y="1852448"/>
            <a:ext cx="7828558" cy="143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>
            <a:spLocks noGrp="1"/>
          </p:cNvSpPr>
          <p:nvPr>
            <p:ph type="pic" idx="2"/>
          </p:nvPr>
        </p:nvSpPr>
        <p:spPr>
          <a:xfrm>
            <a:off x="5910263" y="381000"/>
            <a:ext cx="2789662" cy="223112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4"/>
          <p:cNvSpPr>
            <a:spLocks noGrp="1"/>
          </p:cNvSpPr>
          <p:nvPr>
            <p:ph type="pic" idx="3"/>
          </p:nvPr>
        </p:nvSpPr>
        <p:spPr>
          <a:xfrm>
            <a:off x="5062538" y="1491853"/>
            <a:ext cx="3914775" cy="4556318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4"/>
          <p:cNvSpPr>
            <a:spLocks noGrp="1"/>
          </p:cNvSpPr>
          <p:nvPr>
            <p:ph type="pic" idx="4"/>
          </p:nvPr>
        </p:nvSpPr>
        <p:spPr>
          <a:xfrm>
            <a:off x="-52387" y="185738"/>
            <a:ext cx="6229350" cy="4672013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>
            <a:spLocks noGrp="1"/>
          </p:cNvSpPr>
          <p:nvPr>
            <p:ph type="pic" idx="2"/>
          </p:nvPr>
        </p:nvSpPr>
        <p:spPr>
          <a:xfrm>
            <a:off x="-500062" y="-2071687"/>
            <a:ext cx="10144125" cy="81153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5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>
  <p:cSld name="Title &amp; Ph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>
            <a:spLocks noGrp="1"/>
          </p:cNvSpPr>
          <p:nvPr>
            <p:ph type="pic" idx="2"/>
          </p:nvPr>
        </p:nvSpPr>
        <p:spPr>
          <a:xfrm>
            <a:off x="-433387" y="-485775"/>
            <a:ext cx="10029824" cy="60071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13"/>
          <p:cNvSpPr txBox="1">
            <a:spLocks noGrp="1"/>
          </p:cNvSpPr>
          <p:nvPr>
            <p:ph type="title"/>
          </p:nvPr>
        </p:nvSpPr>
        <p:spPr>
          <a:xfrm>
            <a:off x="452438" y="2671763"/>
            <a:ext cx="8239125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body" idx="1"/>
          </p:nvPr>
        </p:nvSpPr>
        <p:spPr>
          <a:xfrm>
            <a:off x="452884" y="414801"/>
            <a:ext cx="8238233" cy="23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3"/>
          </p:nvPr>
        </p:nvSpPr>
        <p:spPr>
          <a:xfrm>
            <a:off x="452438" y="4353716"/>
            <a:ext cx="8239125" cy="41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>
  <p:cSld name="Title &amp; Photo Al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>
            <a:spLocks noGrp="1"/>
          </p:cNvSpPr>
          <p:nvPr>
            <p:ph type="pic" idx="2"/>
          </p:nvPr>
        </p:nvSpPr>
        <p:spPr>
          <a:xfrm>
            <a:off x="4114800" y="-76200"/>
            <a:ext cx="4554314" cy="5300662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14"/>
          <p:cNvSpPr txBox="1">
            <a:spLocks noGrp="1"/>
          </p:cNvSpPr>
          <p:nvPr>
            <p:ph type="title"/>
          </p:nvPr>
        </p:nvSpPr>
        <p:spPr>
          <a:xfrm>
            <a:off x="452438" y="476250"/>
            <a:ext cx="3667125" cy="220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body" idx="1"/>
          </p:nvPr>
        </p:nvSpPr>
        <p:spPr>
          <a:xfrm>
            <a:off x="452438" y="2647716"/>
            <a:ext cx="3667125" cy="201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4500562" y="4906962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125" cy="3096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452438" y="1593189"/>
            <a:ext cx="8239125" cy="3096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3667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3667125" cy="309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>
            <a:spLocks noGrp="1"/>
          </p:cNvSpPr>
          <p:nvPr>
            <p:ph type="pic" idx="3"/>
          </p:nvPr>
        </p:nvSpPr>
        <p:spPr>
          <a:xfrm>
            <a:off x="4572000" y="-152725"/>
            <a:ext cx="4093828" cy="5458437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7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366712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452436" y="1700213"/>
            <a:ext cx="8239127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sldNum" idx="12"/>
          </p:nvPr>
        </p:nvSpPr>
        <p:spPr>
          <a:xfrm>
            <a:off x="4500562" y="4906962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9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8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125" cy="53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452438" y="1593189"/>
            <a:ext cx="8239125" cy="3096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683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It_kon0vtg?feature=oembed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iqKw7Gccqc?feature=oembed" TargetMode="Externa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/>
          <p:nvPr/>
        </p:nvSpPr>
        <p:spPr>
          <a:xfrm>
            <a:off x="555800" y="513975"/>
            <a:ext cx="8139900" cy="3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swald"/>
              <a:buNone/>
            </a:pPr>
            <a:r>
              <a:rPr lang="en" sz="6000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Construction Management</a:t>
            </a:r>
            <a:endParaRPr sz="6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swald"/>
              <a:buNone/>
            </a:pPr>
            <a:r>
              <a:rPr lang="en" sz="6000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&amp;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Oswald"/>
              <a:buNone/>
            </a:pPr>
            <a:r>
              <a:rPr lang="en" sz="6000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Engineering Technology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"/>
          <p:cNvSpPr txBox="1"/>
          <p:nvPr/>
        </p:nvSpPr>
        <p:spPr>
          <a:xfrm>
            <a:off x="303525" y="4014925"/>
            <a:ext cx="5759700" cy="8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" sz="2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Dr. Gretchen Dietz </a:t>
            </a:r>
            <a:r>
              <a:rPr lang="en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(Construction)</a:t>
            </a:r>
            <a:endParaRPr sz="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" sz="2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Mr. Austin Fifield </a:t>
            </a:r>
            <a:r>
              <a:rPr lang="en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(Engineering Technology)</a:t>
            </a:r>
            <a:endParaRPr sz="2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6085" y="-25925"/>
            <a:ext cx="9190088" cy="516942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"/>
          <p:cNvSpPr txBox="1">
            <a:spLocks noGrp="1"/>
          </p:cNvSpPr>
          <p:nvPr>
            <p:ph type="title"/>
          </p:nvPr>
        </p:nvSpPr>
        <p:spPr>
          <a:xfrm>
            <a:off x="5386625" y="309775"/>
            <a:ext cx="3528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i="1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Engineering Technology</a:t>
            </a:r>
            <a:endParaRPr sz="2720" b="1" i="1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body" idx="1"/>
          </p:nvPr>
        </p:nvSpPr>
        <p:spPr>
          <a:xfrm>
            <a:off x="1007225" y="1088825"/>
            <a:ext cx="4264500" cy="2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Industry engagement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Paid internships with course credit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Curriculum crafted for real world application 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99% job placement rate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4" name="Google Shape;84;p2"/>
          <p:cNvSpPr txBox="1">
            <a:spLocks noGrp="1"/>
          </p:cNvSpPr>
          <p:nvPr>
            <p:ph type="body" idx="1"/>
          </p:nvPr>
        </p:nvSpPr>
        <p:spPr>
          <a:xfrm>
            <a:off x="5224575" y="1088825"/>
            <a:ext cx="3847200" cy="27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Problem-solvers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Hands-on learning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Industry-standard lab equipment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Highest paid internships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100% job placement rate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5" name="Google Shape;85;p2"/>
          <p:cNvSpPr txBox="1">
            <a:spLocks noGrp="1"/>
          </p:cNvSpPr>
          <p:nvPr>
            <p:ph type="title"/>
          </p:nvPr>
        </p:nvSpPr>
        <p:spPr>
          <a:xfrm>
            <a:off x="1272175" y="309775"/>
            <a:ext cx="3759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i="1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Construction Management</a:t>
            </a:r>
            <a:endParaRPr sz="2720" b="1" i="1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87" name="Google Shape;8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225" y="3269575"/>
            <a:ext cx="1100224" cy="110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2324" y="3316851"/>
            <a:ext cx="1100227" cy="104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4575" y="3275900"/>
            <a:ext cx="1124100" cy="11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8800" y="3122837"/>
            <a:ext cx="1403350" cy="14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7325" y="3323392"/>
            <a:ext cx="1154825" cy="992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31450" y="3274401"/>
            <a:ext cx="1100227" cy="1100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225" y="-29225"/>
            <a:ext cx="9195955" cy="51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937400" y="1534575"/>
            <a:ext cx="7262700" cy="20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20" b="1" i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Construction Management</a:t>
            </a:r>
            <a:endParaRPr sz="6020" b="1" i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Robot Dog Construction Site Test | K-NINER Goes For A Walk!">
            <a:hlinkClick r:id="" action="ppaction://media"/>
            <a:extLst>
              <a:ext uri="{FF2B5EF4-FFF2-40B4-BE49-F238E27FC236}">
                <a16:creationId xmlns:a16="http://schemas.microsoft.com/office/drawing/2014/main" id="{00ED4998-84B3-373F-AF66-DE9B34EEB9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1430"/>
            <a:ext cx="9144000" cy="5166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90451" cy="5169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646525" y="496650"/>
            <a:ext cx="4609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i="1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Careers and Expected Salaries</a:t>
            </a:r>
            <a:endParaRPr sz="2720" b="1" i="1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0" name="Google Shape;110;p5"/>
          <p:cNvSpPr txBox="1">
            <a:spLocks noGrp="1"/>
          </p:cNvSpPr>
          <p:nvPr>
            <p:ph type="body" idx="1"/>
          </p:nvPr>
        </p:nvSpPr>
        <p:spPr>
          <a:xfrm>
            <a:off x="757225" y="1076275"/>
            <a:ext cx="4499100" cy="3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Construction Manager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Project Manager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Cost Estimator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Architectural and Engineering Manager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Designer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Field Engineer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Building Inspector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Scheduler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	Internships paying up to $17/hr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Starting salaries $55,000-$80,000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5-year salaries $85,000-$120,000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722725" y="152400"/>
            <a:ext cx="4609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i="1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Construction Management</a:t>
            </a:r>
            <a:endParaRPr sz="2720" b="1" i="1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12" name="Google Shape;112;p5"/>
          <p:cNvPicPr preferRelativeResize="0"/>
          <p:nvPr/>
        </p:nvPicPr>
        <p:blipFill rotWithShape="1">
          <a:blip r:embed="rId4">
            <a:alphaModFix/>
          </a:blip>
          <a:srcRect l="6828" r="6941" b="22431"/>
          <a:stretch/>
        </p:blipFill>
        <p:spPr>
          <a:xfrm>
            <a:off x="5520675" y="532225"/>
            <a:ext cx="3086551" cy="208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0675" y="2614475"/>
            <a:ext cx="3086549" cy="2012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225" y="-29225"/>
            <a:ext cx="9195955" cy="51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937400" y="1534575"/>
            <a:ext cx="7262700" cy="20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20" b="1" i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Engineering Technology</a:t>
            </a:r>
            <a:endParaRPr sz="6020" b="1" i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49 Seconds: Robotic Beirut Game">
            <a:hlinkClick r:id="" action="ppaction://media"/>
            <a:extLst>
              <a:ext uri="{FF2B5EF4-FFF2-40B4-BE49-F238E27FC236}">
                <a16:creationId xmlns:a16="http://schemas.microsoft.com/office/drawing/2014/main" id="{29DEDDDF-9586-2F22-DC95-AB23850C98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1430"/>
            <a:ext cx="9123770" cy="5154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90451" cy="516962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8"/>
          <p:cNvSpPr txBox="1">
            <a:spLocks noGrp="1"/>
          </p:cNvSpPr>
          <p:nvPr>
            <p:ph type="title"/>
          </p:nvPr>
        </p:nvSpPr>
        <p:spPr>
          <a:xfrm>
            <a:off x="646525" y="496650"/>
            <a:ext cx="4609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i="1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Careers and Expected Salaries</a:t>
            </a:r>
            <a:endParaRPr sz="2720" b="1" i="1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2" name="Google Shape;132;p8"/>
          <p:cNvSpPr txBox="1">
            <a:spLocks noGrp="1"/>
          </p:cNvSpPr>
          <p:nvPr>
            <p:ph type="body" idx="1"/>
          </p:nvPr>
        </p:nvSpPr>
        <p:spPr>
          <a:xfrm>
            <a:off x="757225" y="1076275"/>
            <a:ext cx="4499100" cy="3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Automation Engineer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Controls Engineer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Robotics Engineer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Test and Development Engineer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Electric Power Distribution Engineer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Integration Engineer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Instrumentation Engineer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Narrow"/>
              <a:buChar char="●"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Product Specialist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	Internships paying up to $30/hr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Starting salaries $65,000-$90,000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Arial Narrow"/>
                <a:ea typeface="Arial Narrow"/>
                <a:cs typeface="Arial Narrow"/>
                <a:sym typeface="Arial Narrow"/>
              </a:rPr>
              <a:t>5-year salaries $80,000-$120,000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33" name="Google Shape;133;p8"/>
          <p:cNvPicPr preferRelativeResize="0"/>
          <p:nvPr/>
        </p:nvPicPr>
        <p:blipFill rotWithShape="1">
          <a:blip r:embed="rId4">
            <a:alphaModFix/>
          </a:blip>
          <a:srcRect r="16419"/>
          <a:stretch/>
        </p:blipFill>
        <p:spPr>
          <a:xfrm>
            <a:off x="5518900" y="535900"/>
            <a:ext cx="3093100" cy="208169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722725" y="152400"/>
            <a:ext cx="4609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 b="1" i="1">
                <a:solidFill>
                  <a:srgbClr val="005035"/>
                </a:solidFill>
                <a:latin typeface="Arial Narrow"/>
                <a:ea typeface="Arial Narrow"/>
                <a:cs typeface="Arial Narrow"/>
                <a:sym typeface="Arial Narrow"/>
              </a:rPr>
              <a:t>Engineering Technology</a:t>
            </a:r>
            <a:endParaRPr sz="2720" b="1" i="1">
              <a:solidFill>
                <a:srgbClr val="00503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35" name="Google Shape;13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6976" y="2618583"/>
            <a:ext cx="3093102" cy="2017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225" y="-29225"/>
            <a:ext cx="9195955" cy="51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2548550" y="1791200"/>
            <a:ext cx="40404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20" b="1" i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Questions</a:t>
            </a:r>
            <a:endParaRPr sz="6020" b="1" i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189</Words>
  <Application>Microsoft Office PowerPoint</Application>
  <PresentationFormat>On-screen Show (16:9)</PresentationFormat>
  <Paragraphs>50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 Narrow</vt:lpstr>
      <vt:lpstr>Helvetica Neue</vt:lpstr>
      <vt:lpstr>Oswald</vt:lpstr>
      <vt:lpstr>Arial</vt:lpstr>
      <vt:lpstr>21_BasicWhite</vt:lpstr>
      <vt:lpstr>PowerPoint Presentation</vt:lpstr>
      <vt:lpstr>Engineering Technology</vt:lpstr>
      <vt:lpstr>Construction Management</vt:lpstr>
      <vt:lpstr>PowerPoint Presentation</vt:lpstr>
      <vt:lpstr>Careers and Expected Salaries</vt:lpstr>
      <vt:lpstr>Engineering Technology</vt:lpstr>
      <vt:lpstr>PowerPoint Presentation</vt:lpstr>
      <vt:lpstr>Careers and Expected Salaries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L Fifield</dc:creator>
  <cp:lastModifiedBy>Marta Falcon</cp:lastModifiedBy>
  <cp:revision>4</cp:revision>
  <dcterms:modified xsi:type="dcterms:W3CDTF">2023-09-28T13:23:30Z</dcterms:modified>
</cp:coreProperties>
</file>