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6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7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6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7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8.xml" ContentType="application/vnd.openxmlformats-officedocument.presentationml.notesSlide+xml"/>
  <Override PartName="/ppt/comments/comment4.xml" ContentType="application/vnd.openxmlformats-officedocument.presentationml.comment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  <p:sldMasterId id="2147483662" r:id="rId2"/>
    <p:sldMasterId id="2147483670" r:id="rId3"/>
    <p:sldMasterId id="2147483681" r:id="rId4"/>
    <p:sldMasterId id="2147483706" r:id="rId5"/>
    <p:sldMasterId id="2147483719" r:id="rId6"/>
    <p:sldMasterId id="2147483724" r:id="rId7"/>
    <p:sldMasterId id="2147483735" r:id="rId8"/>
  </p:sldMasterIdLst>
  <p:notesMasterIdLst>
    <p:notesMasterId r:id="rId33"/>
  </p:notesMasterIdLst>
  <p:sldIdLst>
    <p:sldId id="258" r:id="rId9"/>
    <p:sldId id="301" r:id="rId10"/>
    <p:sldId id="263" r:id="rId11"/>
    <p:sldId id="262" r:id="rId12"/>
    <p:sldId id="305" r:id="rId13"/>
    <p:sldId id="330" r:id="rId14"/>
    <p:sldId id="332" r:id="rId15"/>
    <p:sldId id="331" r:id="rId16"/>
    <p:sldId id="334" r:id="rId17"/>
    <p:sldId id="321" r:id="rId18"/>
    <p:sldId id="310" r:id="rId19"/>
    <p:sldId id="311" r:id="rId20"/>
    <p:sldId id="302" r:id="rId21"/>
    <p:sldId id="304" r:id="rId22"/>
    <p:sldId id="298" r:id="rId23"/>
    <p:sldId id="306" r:id="rId24"/>
    <p:sldId id="317" r:id="rId25"/>
    <p:sldId id="324" r:id="rId26"/>
    <p:sldId id="283" r:id="rId27"/>
    <p:sldId id="267" r:id="rId28"/>
    <p:sldId id="284" r:id="rId29"/>
    <p:sldId id="256" r:id="rId30"/>
    <p:sldId id="316" r:id="rId31"/>
    <p:sldId id="314" r:id="rId32"/>
  </p:sldIdLst>
  <p:sldSz cx="9144000" cy="5143500" type="screen16x9"/>
  <p:notesSz cx="7004050" cy="9290050"/>
  <p:embeddedFontLst>
    <p:embeddedFont>
      <p:font typeface="Arial Narrow" panose="020B0606020202030204" pitchFamily="34" charset="0"/>
      <p:regular r:id="rId34"/>
      <p:bold r:id="rId35"/>
      <p:italic r:id="rId36"/>
      <p:boldItalic r:id="rId37"/>
    </p:embeddedFont>
    <p:embeddedFont>
      <p:font typeface="Bebas Neue" panose="020B0604020202020204" charset="0"/>
      <p:regular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Calibri Light" panose="020F0302020204030204" pitchFamily="34" charset="0"/>
      <p:regular r:id="rId43"/>
      <p:italic r:id="rId44"/>
    </p:embeddedFont>
    <p:embeddedFont>
      <p:font typeface="Cambria" panose="02040503050406030204" pitchFamily="18" charset="0"/>
      <p:regular r:id="rId45"/>
      <p:bold r:id="rId46"/>
      <p:italic r:id="rId47"/>
      <p:boldItalic r:id="rId48"/>
    </p:embeddedFont>
    <p:embeddedFont>
      <p:font typeface="Century Gothic" panose="020B0502020202020204" pitchFamily="34" charset="0"/>
      <p:regular r:id="rId49"/>
      <p:bold r:id="rId50"/>
      <p:italic r:id="rId51"/>
      <p:boldItalic r:id="rId52"/>
    </p:embeddedFont>
    <p:embeddedFont>
      <p:font typeface="Helvetica Neue" panose="020B0604020202020204" charset="0"/>
      <p:regular r:id="rId53"/>
      <p:bold r:id="rId54"/>
      <p:italic r:id="rId55"/>
      <p:boldItalic r:id="rId56"/>
    </p:embeddedFont>
    <p:embeddedFont>
      <p:font typeface="Oswald" panose="020B0604020202020204" charset="0"/>
      <p:regular r:id="rId57"/>
      <p:bold r:id="rId58"/>
    </p:embeddedFont>
    <p:embeddedFont>
      <p:font typeface="Tahoma" panose="020B0604030504040204" pitchFamily="34" charset="0"/>
      <p:regular r:id="rId59"/>
      <p:bold r:id="rId60"/>
    </p:embeddedFont>
    <p:embeddedFont>
      <p:font typeface="Trebuchet MS" panose="020B0603020202020204" pitchFamily="34" charset="0"/>
      <p:regular r:id="rId61"/>
      <p:bold r:id="rId62"/>
      <p:italic r:id="rId63"/>
      <p:boldItalic r:id="rId64"/>
    </p:embeddedFont>
    <p:embeddedFont>
      <p:font typeface="Verdana" panose="020B0604030504040204" pitchFamily="34" charset="0"/>
      <p:regular r:id="rId65"/>
      <p:bold r:id="rId66"/>
      <p:italic r:id="rId67"/>
      <p:boldItalic r:id="rId6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thy Blat" initials="CB" lastIdx="1" clrIdx="0">
    <p:extLst>
      <p:ext uri="{19B8F6BF-5375-455C-9EA6-DF929625EA0E}">
        <p15:presenceInfo xmlns:p15="http://schemas.microsoft.com/office/powerpoint/2012/main" userId="S-1-5-21-623776247-1004891664-1543857936-480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49665"/>
    <a:srgbClr val="005035"/>
    <a:srgbClr val="8FFFDA"/>
    <a:srgbClr val="D5FFF1"/>
    <a:srgbClr val="595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3919" autoAdjust="0"/>
  </p:normalViewPr>
  <p:slideViewPr>
    <p:cSldViewPr snapToGrid="0">
      <p:cViewPr varScale="1">
        <p:scale>
          <a:sx n="65" d="100"/>
          <a:sy n="65" d="100"/>
        </p:scale>
        <p:origin x="1316" y="3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63" Type="http://schemas.openxmlformats.org/officeDocument/2006/relationships/font" Target="fonts/font30.fntdata"/><Relationship Id="rId68" Type="http://schemas.openxmlformats.org/officeDocument/2006/relationships/font" Target="fonts/font3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font" Target="fonts/font20.fntdata"/><Relationship Id="rId58" Type="http://schemas.openxmlformats.org/officeDocument/2006/relationships/font" Target="fonts/font25.fntdata"/><Relationship Id="rId66" Type="http://schemas.openxmlformats.org/officeDocument/2006/relationships/font" Target="fonts/font33.fntdata"/><Relationship Id="rId5" Type="http://schemas.openxmlformats.org/officeDocument/2006/relationships/slideMaster" Target="slideMasters/slideMaster5.xml"/><Relationship Id="rId61" Type="http://schemas.openxmlformats.org/officeDocument/2006/relationships/font" Target="fonts/font28.fntdata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font" Target="fonts/font23.fntdata"/><Relationship Id="rId64" Type="http://schemas.openxmlformats.org/officeDocument/2006/relationships/font" Target="fonts/font31.fntdata"/><Relationship Id="rId69" Type="http://schemas.openxmlformats.org/officeDocument/2006/relationships/commentAuthors" Target="commentAuthors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18.fntdata"/><Relationship Id="rId7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59" Type="http://schemas.openxmlformats.org/officeDocument/2006/relationships/font" Target="fonts/font26.fntdata"/><Relationship Id="rId67" Type="http://schemas.openxmlformats.org/officeDocument/2006/relationships/font" Target="fonts/font34.fntdata"/><Relationship Id="rId20" Type="http://schemas.openxmlformats.org/officeDocument/2006/relationships/slide" Target="slides/slide12.xml"/><Relationship Id="rId41" Type="http://schemas.openxmlformats.org/officeDocument/2006/relationships/font" Target="fonts/font8.fntdata"/><Relationship Id="rId54" Type="http://schemas.openxmlformats.org/officeDocument/2006/relationships/font" Target="fonts/font21.fntdata"/><Relationship Id="rId62" Type="http://schemas.openxmlformats.org/officeDocument/2006/relationships/font" Target="fonts/font29.fntdata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57" Type="http://schemas.openxmlformats.org/officeDocument/2006/relationships/font" Target="fonts/font24.fntdata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Relationship Id="rId60" Type="http://schemas.openxmlformats.org/officeDocument/2006/relationships/font" Target="fonts/font27.fntdata"/><Relationship Id="rId65" Type="http://schemas.openxmlformats.org/officeDocument/2006/relationships/font" Target="fonts/font32.fntdata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font" Target="fonts/font6.fntdata"/><Relationship Id="rId34" Type="http://schemas.openxmlformats.org/officeDocument/2006/relationships/font" Target="fonts/font1.fntdata"/><Relationship Id="rId50" Type="http://schemas.openxmlformats.org/officeDocument/2006/relationships/font" Target="fonts/font17.fntdata"/><Relationship Id="rId55" Type="http://schemas.openxmlformats.org/officeDocument/2006/relationships/font" Target="fonts/font22.fntdata"/><Relationship Id="rId7" Type="http://schemas.openxmlformats.org/officeDocument/2006/relationships/slideMaster" Target="slideMasters/slideMaster7.xml"/><Relationship Id="rId71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8-16T21:40:18.017" idx="1">
    <p:pos x="10" y="10"/>
    <p:text/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8-16T21:40:18.017" idx="1">
    <p:pos x="10" y="10"/>
    <p:text/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8-16T21:40:18.017" idx="1">
    <p:pos x="10" y="10"/>
    <p:text/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8-16T21:40:18.017" idx="1">
    <p:pos x="10" y="10"/>
    <p:text/>
    <p:extLst>
      <p:ext uri="{C676402C-5697-4E1C-873F-D02D1690AC5C}">
        <p15:threadingInfo xmlns:p15="http://schemas.microsoft.com/office/powerpoint/2012/main" timeZoneBias="24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1250" cy="34829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00405" y="4412774"/>
            <a:ext cx="5603240" cy="4180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089" tIns="93089" rIns="93089" bIns="93089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ebe71739a4_13_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gebe71739a4_13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10983087304_2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1250" cy="34829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10983087304_2_72:notes"/>
          <p:cNvSpPr txBox="1">
            <a:spLocks noGrp="1"/>
          </p:cNvSpPr>
          <p:nvPr>
            <p:ph type="body" idx="1"/>
          </p:nvPr>
        </p:nvSpPr>
        <p:spPr>
          <a:xfrm>
            <a:off x="700405" y="4412774"/>
            <a:ext cx="5603240" cy="4180523"/>
          </a:xfrm>
          <a:prstGeom prst="rect">
            <a:avLst/>
          </a:prstGeom>
        </p:spPr>
        <p:txBody>
          <a:bodyPr spcFirstLastPara="1" wrap="square" lIns="93089" tIns="93089" rIns="93089" bIns="93089" anchor="t" anchorCtr="0">
            <a:noAutofit/>
          </a:bodyPr>
          <a:lstStyle/>
          <a:p>
            <a:pPr marL="0" indent="0">
              <a:buNone/>
            </a:pPr>
            <a:r>
              <a:rPr lang="en-US" dirty="0"/>
              <a:t>We just saw the great things our </a:t>
            </a:r>
            <a:r>
              <a:rPr lang="en-US" dirty="0" err="1"/>
              <a:t>niners</a:t>
            </a:r>
            <a:r>
              <a:rPr lang="en-US" dirty="0"/>
              <a:t> are doing but why come to Charlotte?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54093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10983087304_2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1250" cy="34829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10983087304_2_72:notes"/>
          <p:cNvSpPr txBox="1">
            <a:spLocks noGrp="1"/>
          </p:cNvSpPr>
          <p:nvPr>
            <p:ph type="body" idx="1"/>
          </p:nvPr>
        </p:nvSpPr>
        <p:spPr>
          <a:xfrm>
            <a:off x="700405" y="4412774"/>
            <a:ext cx="5603240" cy="4180523"/>
          </a:xfrm>
          <a:prstGeom prst="rect">
            <a:avLst/>
          </a:prstGeom>
        </p:spPr>
        <p:txBody>
          <a:bodyPr spcFirstLastPara="1" wrap="square" lIns="93089" tIns="93089" rIns="93089" bIns="93089" anchor="t" anchorCtr="0">
            <a:noAutofit/>
          </a:bodyPr>
          <a:lstStyle/>
          <a:p>
            <a:pPr marL="0" indent="0">
              <a:buNone/>
            </a:pPr>
            <a:r>
              <a:rPr lang="en-US" dirty="0"/>
              <a:t>Here are some reasons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993262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10983087304_2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1250" cy="34829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10983087304_2_48:notes"/>
          <p:cNvSpPr txBox="1">
            <a:spLocks noGrp="1"/>
          </p:cNvSpPr>
          <p:nvPr>
            <p:ph type="body" idx="1"/>
          </p:nvPr>
        </p:nvSpPr>
        <p:spPr>
          <a:xfrm>
            <a:off x="700405" y="4412774"/>
            <a:ext cx="5603240" cy="4180523"/>
          </a:xfrm>
          <a:prstGeom prst="rect">
            <a:avLst/>
          </a:prstGeom>
        </p:spPr>
        <p:txBody>
          <a:bodyPr spcFirstLastPara="1" wrap="square" lIns="93089" tIns="93089" rIns="93089" bIns="93089" anchor="t" anchorCtr="0">
            <a:noAutofit/>
          </a:bodyPr>
          <a:lstStyle/>
          <a:p>
            <a:pPr marL="0" indent="0">
              <a:buNone/>
            </a:pPr>
            <a:r>
              <a:rPr lang="en-US" dirty="0"/>
              <a:t>Our intro classes are 24- 28 students. </a:t>
            </a:r>
          </a:p>
          <a:p>
            <a:pPr marL="0" indent="0">
              <a:buNone/>
            </a:pPr>
            <a:r>
              <a:rPr lang="en-US" dirty="0"/>
              <a:t>Close to home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233226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10983087304_2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1250" cy="34829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10983087304_2_48:notes"/>
          <p:cNvSpPr txBox="1">
            <a:spLocks noGrp="1"/>
          </p:cNvSpPr>
          <p:nvPr>
            <p:ph type="body" idx="1"/>
          </p:nvPr>
        </p:nvSpPr>
        <p:spPr>
          <a:xfrm>
            <a:off x="700405" y="4412774"/>
            <a:ext cx="5603240" cy="4180523"/>
          </a:xfrm>
          <a:prstGeom prst="rect">
            <a:avLst/>
          </a:prstGeom>
        </p:spPr>
        <p:txBody>
          <a:bodyPr spcFirstLastPara="1" wrap="square" lIns="93089" tIns="93089" rIns="93089" bIns="93089" anchor="t" anchorCtr="0">
            <a:noAutofit/>
          </a:bodyPr>
          <a:lstStyle/>
          <a:p>
            <a:pPr marL="0" indent="0">
              <a:buNone/>
            </a:pPr>
            <a:r>
              <a:rPr lang="en-US" dirty="0"/>
              <a:t>Hands on from First Year to Senior Year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921200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10983087304_2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1250" cy="34829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10983087304_2_48:notes"/>
          <p:cNvSpPr txBox="1">
            <a:spLocks noGrp="1"/>
          </p:cNvSpPr>
          <p:nvPr>
            <p:ph type="body" idx="1"/>
          </p:nvPr>
        </p:nvSpPr>
        <p:spPr>
          <a:xfrm>
            <a:off x="700405" y="4412774"/>
            <a:ext cx="5603240" cy="4180523"/>
          </a:xfrm>
          <a:prstGeom prst="rect">
            <a:avLst/>
          </a:prstGeom>
        </p:spPr>
        <p:txBody>
          <a:bodyPr spcFirstLastPara="1" wrap="square" lIns="93089" tIns="93089" rIns="93089" bIns="93089" anchor="t" anchorCtr="0">
            <a:noAutofit/>
          </a:bodyPr>
          <a:lstStyle/>
          <a:p>
            <a:pPr marL="0" indent="0">
              <a:buNone/>
            </a:pPr>
            <a:r>
              <a:rPr lang="en-US" dirty="0"/>
              <a:t>We provide you with strong support systems from First year to graduation.</a:t>
            </a:r>
          </a:p>
          <a:p>
            <a:pPr marL="0" indent="0">
              <a:buNone/>
            </a:pPr>
            <a:r>
              <a:rPr lang="en-US" dirty="0"/>
              <a:t>Math review</a:t>
            </a:r>
          </a:p>
          <a:p>
            <a:pPr marL="0" indent="0">
              <a:buNone/>
            </a:pPr>
            <a:r>
              <a:rPr lang="en-US" dirty="0"/>
              <a:t>Bridge program scholarships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762156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1250" cy="3482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https://www.youtube.com/watch?v=GEtRE_YXHGU</a:t>
            </a:r>
          </a:p>
          <a:p>
            <a:r>
              <a:rPr lang="en-US" dirty="0"/>
              <a:t>Recently competed. Won for 2 years in a row.  Do not have current results.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3104" tIns="46552" rIns="93104" bIns="46552"/>
          <a:lstStyle/>
          <a:p>
            <a:pPr marL="0" marR="0" lvl="0" indent="0" algn="r" defTabSz="9310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0689084-A269-4FA8-9BC0-CBC3E8EA9715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310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17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02968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7" name="Google Shape;117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Society of Automotive Engineers just had their first win.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383105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10983087304_2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1250" cy="34829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10983087304_2_48:notes"/>
          <p:cNvSpPr txBox="1">
            <a:spLocks noGrp="1"/>
          </p:cNvSpPr>
          <p:nvPr>
            <p:ph type="body" idx="1"/>
          </p:nvPr>
        </p:nvSpPr>
        <p:spPr>
          <a:xfrm>
            <a:off x="700405" y="4412774"/>
            <a:ext cx="5603240" cy="4180523"/>
          </a:xfrm>
          <a:prstGeom prst="rect">
            <a:avLst/>
          </a:prstGeom>
        </p:spPr>
        <p:txBody>
          <a:bodyPr spcFirstLastPara="1" wrap="square" lIns="93089" tIns="93089" rIns="93089" bIns="93089" anchor="t" anchorCtr="0">
            <a:noAutofit/>
          </a:bodyPr>
          <a:lstStyle/>
          <a:p>
            <a:pPr marL="0" indent="0">
              <a:buNone/>
            </a:pPr>
            <a:r>
              <a:rPr lang="en-US" dirty="0"/>
              <a:t>Here are some of our numbers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789138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10983087304_2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1250" cy="34829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10983087304_2_12:notes"/>
          <p:cNvSpPr txBox="1">
            <a:spLocks noGrp="1"/>
          </p:cNvSpPr>
          <p:nvPr>
            <p:ph type="body" idx="1"/>
          </p:nvPr>
        </p:nvSpPr>
        <p:spPr>
          <a:xfrm>
            <a:off x="700405" y="4412774"/>
            <a:ext cx="5603240" cy="4180523"/>
          </a:xfrm>
          <a:prstGeom prst="rect">
            <a:avLst/>
          </a:prstGeom>
        </p:spPr>
        <p:txBody>
          <a:bodyPr spcFirstLastPara="1" wrap="square" lIns="93089" tIns="93089" rIns="93089" bIns="93089" anchor="t" anchorCtr="0">
            <a:noAutofit/>
          </a:bodyPr>
          <a:lstStyle/>
          <a:p>
            <a:pPr marL="0" indent="0">
              <a:buNone/>
            </a:pPr>
            <a:r>
              <a:rPr lang="en-US" dirty="0"/>
              <a:t>Great relationships with employers. Many opportunities to interact with employers.</a:t>
            </a: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10983087304_2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1250" cy="34829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10983087304_2_48:notes"/>
          <p:cNvSpPr txBox="1">
            <a:spLocks noGrp="1"/>
          </p:cNvSpPr>
          <p:nvPr>
            <p:ph type="body" idx="1"/>
          </p:nvPr>
        </p:nvSpPr>
        <p:spPr>
          <a:xfrm>
            <a:off x="700405" y="4412774"/>
            <a:ext cx="5603240" cy="4180523"/>
          </a:xfrm>
          <a:prstGeom prst="rect">
            <a:avLst/>
          </a:prstGeom>
        </p:spPr>
        <p:txBody>
          <a:bodyPr spcFirstLastPara="1" wrap="square" lIns="93089" tIns="93089" rIns="93089" bIns="93089" anchor="t" anchorCtr="0">
            <a:noAutofit/>
          </a:bodyPr>
          <a:lstStyle/>
          <a:p>
            <a:pPr marL="0" indent="0">
              <a:buNone/>
            </a:pPr>
            <a:r>
              <a:rPr lang="en-US" dirty="0"/>
              <a:t>Survey Results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179322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5" name="Google Shape;14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ebe71739a4_13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gebe71739a4_1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7" name="Google Shape;117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1250" cy="34829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3" name="Google Shape;353;p15:notes"/>
          <p:cNvSpPr txBox="1">
            <a:spLocks noGrp="1"/>
          </p:cNvSpPr>
          <p:nvPr>
            <p:ph type="body" idx="1"/>
          </p:nvPr>
        </p:nvSpPr>
        <p:spPr>
          <a:xfrm>
            <a:off x="700405" y="4412774"/>
            <a:ext cx="5603240" cy="4180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089" tIns="93089" rIns="93089" bIns="93089" anchor="t" anchorCtr="0">
            <a:noAutofit/>
          </a:bodyPr>
          <a:lstStyle/>
          <a:p>
            <a:pPr marL="0" indent="0">
              <a:buNone/>
            </a:pPr>
            <a:r>
              <a:rPr lang="en-US" dirty="0"/>
              <a:t>We hope to see you in the fall.  Thanks for coming to our session. Follow us in social media.  Announce next steps.</a:t>
            </a: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10983087304_2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1250" cy="34829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10983087304_2_48:notes"/>
          <p:cNvSpPr txBox="1">
            <a:spLocks noGrp="1"/>
          </p:cNvSpPr>
          <p:nvPr>
            <p:ph type="body" idx="1"/>
          </p:nvPr>
        </p:nvSpPr>
        <p:spPr>
          <a:xfrm>
            <a:off x="700405" y="4412774"/>
            <a:ext cx="5603240" cy="4180523"/>
          </a:xfrm>
          <a:prstGeom prst="rect">
            <a:avLst/>
          </a:prstGeom>
        </p:spPr>
        <p:txBody>
          <a:bodyPr spcFirstLastPara="1" wrap="square" lIns="93089" tIns="93089" rIns="93089" bIns="93089" anchor="t" anchorCtr="0">
            <a:no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dk1"/>
                </a:solidFill>
              </a:rPr>
              <a:t>Get excited this is what awaits you. This is what our awesome </a:t>
            </a:r>
            <a:r>
              <a:rPr lang="en-US" b="1" dirty="0" err="1">
                <a:solidFill>
                  <a:schemeClr val="dk1"/>
                </a:solidFill>
              </a:rPr>
              <a:t>niners</a:t>
            </a:r>
            <a:r>
              <a:rPr lang="en-US" b="1" dirty="0">
                <a:solidFill>
                  <a:schemeClr val="dk1"/>
                </a:solidFill>
              </a:rPr>
              <a:t> are doing.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095025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5" name="Google Shape;485;p14:notes"/>
          <p:cNvSpPr txBox="1">
            <a:spLocks noGrp="1"/>
          </p:cNvSpPr>
          <p:nvPr>
            <p:ph type="body" idx="1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6" name="Google Shape;486;p14:notes"/>
          <p:cNvSpPr txBox="1">
            <a:spLocks noGrp="1"/>
          </p:cNvSpPr>
          <p:nvPr>
            <p:ph type="sldNum" idx="12"/>
          </p:nvPr>
        </p:nvSpPr>
        <p:spPr>
          <a:xfrm>
            <a:off x="10358438" y="9771063"/>
            <a:ext cx="7924800" cy="515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95826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5" name="Google Shape;485;p14:notes"/>
          <p:cNvSpPr txBox="1">
            <a:spLocks noGrp="1"/>
          </p:cNvSpPr>
          <p:nvPr>
            <p:ph type="body" idx="1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6" name="Google Shape;486;p14:notes"/>
          <p:cNvSpPr txBox="1">
            <a:spLocks noGrp="1"/>
          </p:cNvSpPr>
          <p:nvPr>
            <p:ph type="sldNum" idx="12"/>
          </p:nvPr>
        </p:nvSpPr>
        <p:spPr>
          <a:xfrm>
            <a:off x="10358438" y="9771063"/>
            <a:ext cx="7924800" cy="515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68905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5" name="Google Shape;485;p14:notes"/>
          <p:cNvSpPr txBox="1">
            <a:spLocks noGrp="1"/>
          </p:cNvSpPr>
          <p:nvPr>
            <p:ph type="body" idx="1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6" name="Google Shape;486;p14:notes"/>
          <p:cNvSpPr txBox="1">
            <a:spLocks noGrp="1"/>
          </p:cNvSpPr>
          <p:nvPr>
            <p:ph type="sldNum" idx="12"/>
          </p:nvPr>
        </p:nvSpPr>
        <p:spPr>
          <a:xfrm>
            <a:off x="10358438" y="9771063"/>
            <a:ext cx="7924800" cy="515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15952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5" name="Google Shape;485;p14:notes"/>
          <p:cNvSpPr txBox="1">
            <a:spLocks noGrp="1"/>
          </p:cNvSpPr>
          <p:nvPr>
            <p:ph type="body" idx="1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6" name="Google Shape;486;p14:notes"/>
          <p:cNvSpPr txBox="1">
            <a:spLocks noGrp="1"/>
          </p:cNvSpPr>
          <p:nvPr>
            <p:ph type="sldNum" idx="12"/>
          </p:nvPr>
        </p:nvSpPr>
        <p:spPr>
          <a:xfrm>
            <a:off x="10358438" y="9771063"/>
            <a:ext cx="7924800" cy="515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68249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10983087304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1250" cy="34829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10983087304_0_14:notes"/>
          <p:cNvSpPr txBox="1">
            <a:spLocks noGrp="1"/>
          </p:cNvSpPr>
          <p:nvPr>
            <p:ph type="body" idx="1"/>
          </p:nvPr>
        </p:nvSpPr>
        <p:spPr>
          <a:xfrm>
            <a:off x="700405" y="4412774"/>
            <a:ext cx="5603240" cy="4180523"/>
          </a:xfrm>
          <a:prstGeom prst="rect">
            <a:avLst/>
          </a:prstGeom>
        </p:spPr>
        <p:txBody>
          <a:bodyPr spcFirstLastPara="1" wrap="square" lIns="93089" tIns="93089" rIns="93089" bIns="93089" anchor="t" anchorCtr="0">
            <a:noAutofit/>
          </a:bodyPr>
          <a:lstStyle/>
          <a:p>
            <a:pPr marL="0" indent="0">
              <a:buClr>
                <a:schemeClr val="dk1"/>
              </a:buClr>
              <a:buNone/>
            </a:pPr>
            <a:r>
              <a:rPr lang="en-US" sz="1600" b="1" dirty="0">
                <a:solidFill>
                  <a:schemeClr val="dk1"/>
                </a:solidFill>
              </a:rPr>
              <a:t>Undergraduate research experience/Because of the number of Math and Physics courses our students take you can earn a minor by just taking one or two extra courses/Leadership Academy/ Jobs on campus</a:t>
            </a:r>
            <a:endParaRPr sz="1600" b="1" dirty="0">
              <a:solidFill>
                <a:schemeClr val="dk1"/>
              </a:solidFill>
            </a:endParaRPr>
          </a:p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56743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1594485"/>
            <a:ext cx="7772400" cy="6001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5078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9/28/2023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09001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514350" y="462498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228599" y="228599"/>
                </a:moveTo>
                <a:lnTo>
                  <a:pt x="0" y="228599"/>
                </a:lnTo>
                <a:lnTo>
                  <a:pt x="0" y="0"/>
                </a:lnTo>
                <a:lnTo>
                  <a:pt x="228599" y="0"/>
                </a:lnTo>
                <a:lnTo>
                  <a:pt x="228599" y="228599"/>
                </a:lnTo>
                <a:close/>
              </a:path>
            </a:pathLst>
          </a:custGeom>
          <a:solidFill>
            <a:srgbClr val="F29D5B"/>
          </a:solidFill>
        </p:spPr>
        <p:txBody>
          <a:bodyPr wrap="square" lIns="0" tIns="0" rIns="0" bIns="0" rtlCol="0"/>
          <a:lstStyle/>
          <a:p>
            <a:endParaRPr sz="700" dirty="0"/>
          </a:p>
        </p:txBody>
      </p:sp>
      <p:sp>
        <p:nvSpPr>
          <p:cNvPr id="17" name="bg object 17"/>
          <p:cNvSpPr/>
          <p:nvPr/>
        </p:nvSpPr>
        <p:spPr>
          <a:xfrm>
            <a:off x="779450" y="462498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228599" y="228599"/>
                </a:moveTo>
                <a:lnTo>
                  <a:pt x="0" y="228599"/>
                </a:lnTo>
                <a:lnTo>
                  <a:pt x="0" y="0"/>
                </a:lnTo>
                <a:lnTo>
                  <a:pt x="228599" y="0"/>
                </a:lnTo>
                <a:lnTo>
                  <a:pt x="228599" y="228599"/>
                </a:lnTo>
                <a:close/>
              </a:path>
            </a:pathLst>
          </a:custGeom>
          <a:solidFill>
            <a:srgbClr val="F29D5B"/>
          </a:solidFill>
        </p:spPr>
        <p:txBody>
          <a:bodyPr wrap="square" lIns="0" tIns="0" rIns="0" bIns="0" rtlCol="0"/>
          <a:lstStyle/>
          <a:p>
            <a:endParaRPr sz="700" dirty="0"/>
          </a:p>
        </p:txBody>
      </p:sp>
      <p:sp>
        <p:nvSpPr>
          <p:cNvPr id="18" name="bg object 18"/>
          <p:cNvSpPr/>
          <p:nvPr/>
        </p:nvSpPr>
        <p:spPr>
          <a:xfrm>
            <a:off x="1044551" y="462498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228599" y="228599"/>
                </a:moveTo>
                <a:lnTo>
                  <a:pt x="0" y="228599"/>
                </a:lnTo>
                <a:lnTo>
                  <a:pt x="0" y="0"/>
                </a:lnTo>
                <a:lnTo>
                  <a:pt x="228599" y="0"/>
                </a:lnTo>
                <a:lnTo>
                  <a:pt x="228599" y="228599"/>
                </a:lnTo>
                <a:close/>
              </a:path>
            </a:pathLst>
          </a:custGeom>
          <a:solidFill>
            <a:srgbClr val="F29D5B"/>
          </a:solidFill>
        </p:spPr>
        <p:txBody>
          <a:bodyPr wrap="square" lIns="0" tIns="0" rIns="0" bIns="0" rtlCol="0"/>
          <a:lstStyle/>
          <a:p>
            <a:endParaRPr sz="700"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84548" y="114228"/>
            <a:ext cx="7574905" cy="300082"/>
          </a:xfrm>
        </p:spPr>
        <p:txBody>
          <a:bodyPr lIns="0" tIns="0" rIns="0" bIns="0"/>
          <a:lstStyle>
            <a:lvl1pPr>
              <a:defRPr sz="1950" b="1" i="0">
                <a:solidFill>
                  <a:srgbClr val="F29D5B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21229" y="2329441"/>
            <a:ext cx="3673792" cy="253916"/>
          </a:xfrm>
        </p:spPr>
        <p:txBody>
          <a:bodyPr lIns="0" tIns="0" rIns="0" bIns="0"/>
          <a:lstStyle>
            <a:lvl1pPr>
              <a:defRPr sz="165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9/28/2023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570745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2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004F34"/>
          </a:solidFill>
        </p:spPr>
        <p:txBody>
          <a:bodyPr wrap="square" lIns="0" tIns="0" rIns="0" bIns="0" rtlCol="0"/>
          <a:lstStyle/>
          <a:p>
            <a:endParaRPr sz="700" dirty="0"/>
          </a:p>
        </p:txBody>
      </p:sp>
      <p:sp>
        <p:nvSpPr>
          <p:cNvPr id="17" name="bg object 17"/>
          <p:cNvSpPr/>
          <p:nvPr/>
        </p:nvSpPr>
        <p:spPr>
          <a:xfrm>
            <a:off x="514350" y="462498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228599" y="228599"/>
                </a:moveTo>
                <a:lnTo>
                  <a:pt x="0" y="228599"/>
                </a:lnTo>
                <a:lnTo>
                  <a:pt x="0" y="0"/>
                </a:lnTo>
                <a:lnTo>
                  <a:pt x="228599" y="0"/>
                </a:lnTo>
                <a:lnTo>
                  <a:pt x="228599" y="228599"/>
                </a:lnTo>
                <a:close/>
              </a:path>
            </a:pathLst>
          </a:custGeom>
          <a:solidFill>
            <a:srgbClr val="A39565"/>
          </a:solidFill>
        </p:spPr>
        <p:txBody>
          <a:bodyPr wrap="square" lIns="0" tIns="0" rIns="0" bIns="0" rtlCol="0"/>
          <a:lstStyle/>
          <a:p>
            <a:endParaRPr sz="700" dirty="0"/>
          </a:p>
        </p:txBody>
      </p:sp>
      <p:sp>
        <p:nvSpPr>
          <p:cNvPr id="18" name="bg object 18"/>
          <p:cNvSpPr/>
          <p:nvPr/>
        </p:nvSpPr>
        <p:spPr>
          <a:xfrm>
            <a:off x="779450" y="462498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228599" y="228599"/>
                </a:moveTo>
                <a:lnTo>
                  <a:pt x="0" y="228599"/>
                </a:lnTo>
                <a:lnTo>
                  <a:pt x="0" y="0"/>
                </a:lnTo>
                <a:lnTo>
                  <a:pt x="228599" y="0"/>
                </a:lnTo>
                <a:lnTo>
                  <a:pt x="228599" y="228599"/>
                </a:lnTo>
                <a:close/>
              </a:path>
            </a:pathLst>
          </a:custGeom>
          <a:solidFill>
            <a:srgbClr val="A39565"/>
          </a:solidFill>
        </p:spPr>
        <p:txBody>
          <a:bodyPr wrap="square" lIns="0" tIns="0" rIns="0" bIns="0" rtlCol="0"/>
          <a:lstStyle/>
          <a:p>
            <a:endParaRPr sz="700" dirty="0"/>
          </a:p>
        </p:txBody>
      </p:sp>
      <p:sp>
        <p:nvSpPr>
          <p:cNvPr id="19" name="bg object 19"/>
          <p:cNvSpPr/>
          <p:nvPr/>
        </p:nvSpPr>
        <p:spPr>
          <a:xfrm>
            <a:off x="1044551" y="462498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228599" y="228599"/>
                </a:moveTo>
                <a:lnTo>
                  <a:pt x="0" y="228599"/>
                </a:lnTo>
                <a:lnTo>
                  <a:pt x="0" y="0"/>
                </a:lnTo>
                <a:lnTo>
                  <a:pt x="228599" y="0"/>
                </a:lnTo>
                <a:lnTo>
                  <a:pt x="228599" y="228599"/>
                </a:lnTo>
                <a:close/>
              </a:path>
            </a:pathLst>
          </a:custGeom>
          <a:solidFill>
            <a:srgbClr val="A39565"/>
          </a:solidFill>
        </p:spPr>
        <p:txBody>
          <a:bodyPr wrap="square" lIns="0" tIns="0" rIns="0" bIns="0" rtlCol="0"/>
          <a:lstStyle/>
          <a:p>
            <a:endParaRPr sz="700" dirty="0"/>
          </a:p>
        </p:txBody>
      </p:sp>
      <p:sp>
        <p:nvSpPr>
          <p:cNvPr id="20" name="bg object 20"/>
          <p:cNvSpPr/>
          <p:nvPr/>
        </p:nvSpPr>
        <p:spPr>
          <a:xfrm>
            <a:off x="1044575" y="3082868"/>
            <a:ext cx="3529013" cy="1223963"/>
          </a:xfrm>
          <a:custGeom>
            <a:avLst/>
            <a:gdLst/>
            <a:ahLst/>
            <a:cxnLst/>
            <a:rect l="l" t="t" r="r" b="b"/>
            <a:pathLst>
              <a:path w="7058025" h="2447925">
                <a:moveTo>
                  <a:pt x="7057911" y="56388"/>
                </a:moveTo>
                <a:lnTo>
                  <a:pt x="7000341" y="56388"/>
                </a:lnTo>
                <a:lnTo>
                  <a:pt x="7000341" y="2390330"/>
                </a:lnTo>
                <a:lnTo>
                  <a:pt x="7057911" y="2390330"/>
                </a:lnTo>
                <a:lnTo>
                  <a:pt x="7057911" y="56388"/>
                </a:lnTo>
                <a:close/>
              </a:path>
              <a:path w="7058025" h="2447925">
                <a:moveTo>
                  <a:pt x="7057911" y="0"/>
                </a:moveTo>
                <a:lnTo>
                  <a:pt x="0" y="0"/>
                </a:lnTo>
                <a:lnTo>
                  <a:pt x="0" y="55892"/>
                </a:lnTo>
                <a:lnTo>
                  <a:pt x="0" y="2390533"/>
                </a:lnTo>
                <a:lnTo>
                  <a:pt x="0" y="2447683"/>
                </a:lnTo>
                <a:lnTo>
                  <a:pt x="7057911" y="2447683"/>
                </a:lnTo>
                <a:lnTo>
                  <a:pt x="7057911" y="2390533"/>
                </a:lnTo>
                <a:lnTo>
                  <a:pt x="56375" y="2390533"/>
                </a:lnTo>
                <a:lnTo>
                  <a:pt x="56375" y="55892"/>
                </a:lnTo>
                <a:lnTo>
                  <a:pt x="7057911" y="55892"/>
                </a:lnTo>
                <a:lnTo>
                  <a:pt x="705791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700" dirty="0"/>
          </a:p>
        </p:txBody>
      </p:sp>
      <p:sp>
        <p:nvSpPr>
          <p:cNvPr id="21" name="bg object 21"/>
          <p:cNvSpPr/>
          <p:nvPr/>
        </p:nvSpPr>
        <p:spPr>
          <a:xfrm>
            <a:off x="1034009" y="1859826"/>
            <a:ext cx="7076758" cy="2447290"/>
          </a:xfrm>
          <a:custGeom>
            <a:avLst/>
            <a:gdLst/>
            <a:ahLst/>
            <a:cxnLst/>
            <a:rect l="l" t="t" r="r" b="b"/>
            <a:pathLst>
              <a:path w="14153515" h="4894580">
                <a:moveTo>
                  <a:pt x="14133944" y="56388"/>
                </a:moveTo>
                <a:lnTo>
                  <a:pt x="14076375" y="56388"/>
                </a:lnTo>
                <a:lnTo>
                  <a:pt x="14076375" y="2390343"/>
                </a:lnTo>
                <a:lnTo>
                  <a:pt x="14133944" y="2390343"/>
                </a:lnTo>
                <a:lnTo>
                  <a:pt x="14133944" y="56388"/>
                </a:lnTo>
                <a:close/>
              </a:path>
              <a:path w="14153515" h="4894580">
                <a:moveTo>
                  <a:pt x="14152944" y="2446083"/>
                </a:moveTo>
                <a:lnTo>
                  <a:pt x="14133944" y="2446083"/>
                </a:lnTo>
                <a:lnTo>
                  <a:pt x="14133944" y="2390533"/>
                </a:lnTo>
                <a:lnTo>
                  <a:pt x="7132409" y="2390533"/>
                </a:lnTo>
                <a:lnTo>
                  <a:pt x="7132409" y="55892"/>
                </a:lnTo>
                <a:lnTo>
                  <a:pt x="14133944" y="55892"/>
                </a:lnTo>
                <a:lnTo>
                  <a:pt x="14133944" y="0"/>
                </a:lnTo>
                <a:lnTo>
                  <a:pt x="7076859" y="0"/>
                </a:lnTo>
                <a:lnTo>
                  <a:pt x="7076033" y="0"/>
                </a:lnTo>
                <a:lnTo>
                  <a:pt x="0" y="0"/>
                </a:lnTo>
                <a:lnTo>
                  <a:pt x="0" y="2447925"/>
                </a:lnTo>
                <a:lnTo>
                  <a:pt x="7076084" y="2447925"/>
                </a:lnTo>
                <a:lnTo>
                  <a:pt x="7076084" y="4894008"/>
                </a:lnTo>
                <a:lnTo>
                  <a:pt x="14152944" y="4894008"/>
                </a:lnTo>
                <a:lnTo>
                  <a:pt x="14152944" y="244608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700" dirty="0"/>
          </a:p>
        </p:txBody>
      </p:sp>
      <p:sp>
        <p:nvSpPr>
          <p:cNvPr id="22" name="bg object 22"/>
          <p:cNvSpPr/>
          <p:nvPr/>
        </p:nvSpPr>
        <p:spPr>
          <a:xfrm>
            <a:off x="1398035" y="2094401"/>
            <a:ext cx="3902392" cy="1503045"/>
          </a:xfrm>
          <a:custGeom>
            <a:avLst/>
            <a:gdLst/>
            <a:ahLst/>
            <a:cxnLst/>
            <a:rect l="l" t="t" r="r" b="b"/>
            <a:pathLst>
              <a:path w="7804784" h="3006090">
                <a:moveTo>
                  <a:pt x="581025" y="261950"/>
                </a:moveTo>
                <a:lnTo>
                  <a:pt x="290512" y="0"/>
                </a:lnTo>
                <a:lnTo>
                  <a:pt x="0" y="261950"/>
                </a:lnTo>
                <a:lnTo>
                  <a:pt x="87160" y="261950"/>
                </a:lnTo>
                <a:lnTo>
                  <a:pt x="87160" y="494804"/>
                </a:lnTo>
                <a:lnTo>
                  <a:pt x="232410" y="494804"/>
                </a:lnTo>
                <a:lnTo>
                  <a:pt x="232410" y="320167"/>
                </a:lnTo>
                <a:lnTo>
                  <a:pt x="348615" y="320167"/>
                </a:lnTo>
                <a:lnTo>
                  <a:pt x="348615" y="494804"/>
                </a:lnTo>
                <a:lnTo>
                  <a:pt x="493877" y="494804"/>
                </a:lnTo>
                <a:lnTo>
                  <a:pt x="493877" y="261950"/>
                </a:lnTo>
                <a:lnTo>
                  <a:pt x="581025" y="261950"/>
                </a:lnTo>
                <a:close/>
              </a:path>
              <a:path w="7804784" h="3006090">
                <a:moveTo>
                  <a:pt x="7455700" y="2660789"/>
                </a:moveTo>
                <a:lnTo>
                  <a:pt x="7396874" y="2601887"/>
                </a:lnTo>
                <a:lnTo>
                  <a:pt x="7412266" y="2586431"/>
                </a:lnTo>
                <a:lnTo>
                  <a:pt x="7415873" y="2580983"/>
                </a:lnTo>
                <a:lnTo>
                  <a:pt x="7285101" y="2456815"/>
                </a:lnTo>
                <a:lnTo>
                  <a:pt x="7272604" y="2452662"/>
                </a:lnTo>
                <a:lnTo>
                  <a:pt x="7266076" y="2454122"/>
                </a:lnTo>
                <a:lnTo>
                  <a:pt x="7260463" y="2457869"/>
                </a:lnTo>
                <a:lnTo>
                  <a:pt x="7200925" y="2517457"/>
                </a:lnTo>
                <a:lnTo>
                  <a:pt x="7197191" y="2523071"/>
                </a:lnTo>
                <a:lnTo>
                  <a:pt x="7195769" y="2529598"/>
                </a:lnTo>
                <a:lnTo>
                  <a:pt x="7196671" y="2536228"/>
                </a:lnTo>
                <a:lnTo>
                  <a:pt x="7199935" y="2542121"/>
                </a:lnTo>
                <a:lnTo>
                  <a:pt x="7306729" y="2668524"/>
                </a:lnTo>
                <a:lnTo>
                  <a:pt x="7311860" y="2672550"/>
                </a:lnTo>
                <a:lnTo>
                  <a:pt x="7317841" y="2674074"/>
                </a:lnTo>
                <a:lnTo>
                  <a:pt x="7323937" y="2673045"/>
                </a:lnTo>
                <a:lnTo>
                  <a:pt x="7329386" y="2669451"/>
                </a:lnTo>
                <a:lnTo>
                  <a:pt x="7344778" y="2654046"/>
                </a:lnTo>
                <a:lnTo>
                  <a:pt x="7403643" y="2712948"/>
                </a:lnTo>
                <a:lnTo>
                  <a:pt x="7455700" y="2660789"/>
                </a:lnTo>
                <a:close/>
              </a:path>
              <a:path w="7804784" h="3006090">
                <a:moveTo>
                  <a:pt x="7748041" y="2909544"/>
                </a:moveTo>
                <a:lnTo>
                  <a:pt x="7744422" y="2890926"/>
                </a:lnTo>
                <a:lnTo>
                  <a:pt x="7733576" y="2874568"/>
                </a:lnTo>
                <a:lnTo>
                  <a:pt x="7703401" y="2844393"/>
                </a:lnTo>
                <a:lnTo>
                  <a:pt x="7702334" y="2843326"/>
                </a:lnTo>
                <a:lnTo>
                  <a:pt x="7702334" y="2891955"/>
                </a:lnTo>
                <a:lnTo>
                  <a:pt x="7702296" y="2901175"/>
                </a:lnTo>
                <a:lnTo>
                  <a:pt x="7696644" y="2906877"/>
                </a:lnTo>
                <a:lnTo>
                  <a:pt x="7690955" y="2912529"/>
                </a:lnTo>
                <a:lnTo>
                  <a:pt x="7681747" y="2912529"/>
                </a:lnTo>
                <a:lnTo>
                  <a:pt x="7655065" y="2885833"/>
                </a:lnTo>
                <a:lnTo>
                  <a:pt x="7655065" y="2939275"/>
                </a:lnTo>
                <a:lnTo>
                  <a:pt x="7655065" y="2948457"/>
                </a:lnTo>
                <a:lnTo>
                  <a:pt x="7643698" y="2959849"/>
                </a:lnTo>
                <a:lnTo>
                  <a:pt x="7634491" y="2959849"/>
                </a:lnTo>
                <a:lnTo>
                  <a:pt x="7539761" y="2865005"/>
                </a:lnTo>
                <a:lnTo>
                  <a:pt x="7539761" y="2855785"/>
                </a:lnTo>
                <a:lnTo>
                  <a:pt x="7551128" y="2844393"/>
                </a:lnTo>
                <a:lnTo>
                  <a:pt x="7560297" y="2844393"/>
                </a:lnTo>
                <a:lnTo>
                  <a:pt x="7655065" y="2939275"/>
                </a:lnTo>
                <a:lnTo>
                  <a:pt x="7655065" y="2885833"/>
                </a:lnTo>
                <a:lnTo>
                  <a:pt x="7613675" y="2844393"/>
                </a:lnTo>
                <a:lnTo>
                  <a:pt x="7586980" y="2817685"/>
                </a:lnTo>
                <a:lnTo>
                  <a:pt x="7586980" y="2808465"/>
                </a:lnTo>
                <a:lnTo>
                  <a:pt x="7598359" y="2797073"/>
                </a:lnTo>
                <a:lnTo>
                  <a:pt x="7607567" y="2797073"/>
                </a:lnTo>
                <a:lnTo>
                  <a:pt x="7702334" y="2891955"/>
                </a:lnTo>
                <a:lnTo>
                  <a:pt x="7702334" y="2843326"/>
                </a:lnTo>
                <a:lnTo>
                  <a:pt x="7656157" y="2797073"/>
                </a:lnTo>
                <a:lnTo>
                  <a:pt x="7604328" y="2745155"/>
                </a:lnTo>
                <a:lnTo>
                  <a:pt x="7487907" y="2861767"/>
                </a:lnTo>
                <a:lnTo>
                  <a:pt x="7617155" y="2991167"/>
                </a:lnTo>
                <a:lnTo>
                  <a:pt x="7633487" y="3002038"/>
                </a:lnTo>
                <a:lnTo>
                  <a:pt x="7652067" y="3005658"/>
                </a:lnTo>
                <a:lnTo>
                  <a:pt x="7670635" y="3002038"/>
                </a:lnTo>
                <a:lnTo>
                  <a:pt x="7686980" y="2991167"/>
                </a:lnTo>
                <a:lnTo>
                  <a:pt x="7718260" y="2959849"/>
                </a:lnTo>
                <a:lnTo>
                  <a:pt x="7733576" y="2944520"/>
                </a:lnTo>
                <a:lnTo>
                  <a:pt x="7744422" y="2928162"/>
                </a:lnTo>
                <a:lnTo>
                  <a:pt x="7747457" y="2912529"/>
                </a:lnTo>
                <a:lnTo>
                  <a:pt x="7748041" y="2909544"/>
                </a:lnTo>
                <a:close/>
              </a:path>
              <a:path w="7804784" h="3006090">
                <a:moveTo>
                  <a:pt x="7804556" y="2580970"/>
                </a:moveTo>
                <a:lnTo>
                  <a:pt x="7799679" y="2542349"/>
                </a:lnTo>
                <a:lnTo>
                  <a:pt x="7706157" y="2635999"/>
                </a:lnTo>
                <a:lnTo>
                  <a:pt x="7618565" y="2614307"/>
                </a:lnTo>
                <a:lnTo>
                  <a:pt x="7596886" y="2526601"/>
                </a:lnTo>
                <a:lnTo>
                  <a:pt x="7690421" y="2432951"/>
                </a:lnTo>
                <a:lnTo>
                  <a:pt x="7651864" y="2428075"/>
                </a:lnTo>
                <a:lnTo>
                  <a:pt x="7613320" y="2433053"/>
                </a:lnTo>
                <a:lnTo>
                  <a:pt x="7576833" y="2447912"/>
                </a:lnTo>
                <a:lnTo>
                  <a:pt x="7544435" y="2472664"/>
                </a:lnTo>
                <a:lnTo>
                  <a:pt x="7516901" y="2510256"/>
                </a:lnTo>
                <a:lnTo>
                  <a:pt x="7502347" y="2552814"/>
                </a:lnTo>
                <a:lnTo>
                  <a:pt x="7500760" y="2597277"/>
                </a:lnTo>
                <a:lnTo>
                  <a:pt x="7512113" y="2640571"/>
                </a:lnTo>
                <a:lnTo>
                  <a:pt x="7380338" y="2772549"/>
                </a:lnTo>
                <a:lnTo>
                  <a:pt x="7380338" y="2915577"/>
                </a:lnTo>
                <a:lnTo>
                  <a:pt x="7344194" y="2951772"/>
                </a:lnTo>
                <a:lnTo>
                  <a:pt x="7294766" y="2938538"/>
                </a:lnTo>
                <a:lnTo>
                  <a:pt x="7281532" y="2889085"/>
                </a:lnTo>
                <a:lnTo>
                  <a:pt x="7317689" y="2852851"/>
                </a:lnTo>
                <a:lnTo>
                  <a:pt x="7367117" y="2866085"/>
                </a:lnTo>
                <a:lnTo>
                  <a:pt x="7380338" y="2915577"/>
                </a:lnTo>
                <a:lnTo>
                  <a:pt x="7380338" y="2772549"/>
                </a:lnTo>
                <a:lnTo>
                  <a:pt x="7342479" y="2810459"/>
                </a:lnTo>
                <a:lnTo>
                  <a:pt x="7321855" y="2810167"/>
                </a:lnTo>
                <a:lnTo>
                  <a:pt x="7301598" y="2814447"/>
                </a:lnTo>
                <a:lnTo>
                  <a:pt x="7282535" y="2823324"/>
                </a:lnTo>
                <a:lnTo>
                  <a:pt x="7265479" y="2836811"/>
                </a:lnTo>
                <a:lnTo>
                  <a:pt x="7245172" y="2867444"/>
                </a:lnTo>
                <a:lnTo>
                  <a:pt x="7238403" y="2902318"/>
                </a:lnTo>
                <a:lnTo>
                  <a:pt x="7245172" y="2937192"/>
                </a:lnTo>
                <a:lnTo>
                  <a:pt x="7265479" y="2967850"/>
                </a:lnTo>
                <a:lnTo>
                  <a:pt x="7296086" y="2988195"/>
                </a:lnTo>
                <a:lnTo>
                  <a:pt x="7330935" y="2994990"/>
                </a:lnTo>
                <a:lnTo>
                  <a:pt x="7365771" y="2988195"/>
                </a:lnTo>
                <a:lnTo>
                  <a:pt x="7396391" y="2967850"/>
                </a:lnTo>
                <a:lnTo>
                  <a:pt x="7409078" y="2951772"/>
                </a:lnTo>
                <a:lnTo>
                  <a:pt x="7409853" y="2950794"/>
                </a:lnTo>
                <a:lnTo>
                  <a:pt x="7418705" y="2931706"/>
                </a:lnTo>
                <a:lnTo>
                  <a:pt x="7422985" y="2911424"/>
                </a:lnTo>
                <a:lnTo>
                  <a:pt x="7422667" y="2890761"/>
                </a:lnTo>
                <a:lnTo>
                  <a:pt x="7460539" y="2852851"/>
                </a:lnTo>
                <a:lnTo>
                  <a:pt x="7502880" y="2810459"/>
                </a:lnTo>
                <a:lnTo>
                  <a:pt x="7592339" y="2720911"/>
                </a:lnTo>
                <a:lnTo>
                  <a:pt x="7635621" y="2732278"/>
                </a:lnTo>
                <a:lnTo>
                  <a:pt x="7680033" y="2730677"/>
                </a:lnTo>
                <a:lnTo>
                  <a:pt x="7722527" y="2716111"/>
                </a:lnTo>
                <a:lnTo>
                  <a:pt x="7760030" y="2688539"/>
                </a:lnTo>
                <a:lnTo>
                  <a:pt x="7784757" y="2656103"/>
                </a:lnTo>
                <a:lnTo>
                  <a:pt x="7799591" y="2619565"/>
                </a:lnTo>
                <a:lnTo>
                  <a:pt x="7804556" y="2580970"/>
                </a:lnTo>
                <a:close/>
              </a:path>
            </a:pathLst>
          </a:custGeom>
          <a:solidFill>
            <a:srgbClr val="A39565"/>
          </a:solidFill>
        </p:spPr>
        <p:txBody>
          <a:bodyPr wrap="square" lIns="0" tIns="0" rIns="0" bIns="0" rtlCol="0"/>
          <a:lstStyle/>
          <a:p>
            <a:endParaRPr sz="700" dirty="0"/>
          </a:p>
        </p:txBody>
      </p:sp>
      <p:sp>
        <p:nvSpPr>
          <p:cNvPr id="23" name="bg object 23"/>
          <p:cNvSpPr/>
          <p:nvPr/>
        </p:nvSpPr>
        <p:spPr>
          <a:xfrm>
            <a:off x="1450023" y="2134374"/>
            <a:ext cx="3859848" cy="1440815"/>
          </a:xfrm>
          <a:custGeom>
            <a:avLst/>
            <a:gdLst/>
            <a:ahLst/>
            <a:cxnLst/>
            <a:rect l="l" t="t" r="r" b="b"/>
            <a:pathLst>
              <a:path w="7719695" h="2881629">
                <a:moveTo>
                  <a:pt x="225056" y="2792082"/>
                </a:moveTo>
                <a:lnTo>
                  <a:pt x="193027" y="2767838"/>
                </a:lnTo>
                <a:lnTo>
                  <a:pt x="186055" y="2810027"/>
                </a:lnTo>
                <a:lnTo>
                  <a:pt x="225056" y="2792082"/>
                </a:lnTo>
                <a:close/>
              </a:path>
              <a:path w="7719695" h="2881629">
                <a:moveTo>
                  <a:pt x="230162" y="2618790"/>
                </a:moveTo>
                <a:lnTo>
                  <a:pt x="63004" y="2618790"/>
                </a:lnTo>
                <a:lnTo>
                  <a:pt x="63004" y="2635656"/>
                </a:lnTo>
                <a:lnTo>
                  <a:pt x="230162" y="2635656"/>
                </a:lnTo>
                <a:lnTo>
                  <a:pt x="230162" y="2618790"/>
                </a:lnTo>
                <a:close/>
              </a:path>
              <a:path w="7719695" h="2881629">
                <a:moveTo>
                  <a:pt x="298818" y="2572601"/>
                </a:moveTo>
                <a:lnTo>
                  <a:pt x="63004" y="2572601"/>
                </a:lnTo>
                <a:lnTo>
                  <a:pt x="63004" y="2589466"/>
                </a:lnTo>
                <a:lnTo>
                  <a:pt x="298818" y="2589466"/>
                </a:lnTo>
                <a:lnTo>
                  <a:pt x="298818" y="2572601"/>
                </a:lnTo>
                <a:close/>
              </a:path>
              <a:path w="7719695" h="2881629">
                <a:moveTo>
                  <a:pt x="298818" y="2528011"/>
                </a:moveTo>
                <a:lnTo>
                  <a:pt x="63004" y="2528011"/>
                </a:lnTo>
                <a:lnTo>
                  <a:pt x="63004" y="2544876"/>
                </a:lnTo>
                <a:lnTo>
                  <a:pt x="298818" y="2544876"/>
                </a:lnTo>
                <a:lnTo>
                  <a:pt x="298818" y="2528011"/>
                </a:lnTo>
                <a:close/>
              </a:path>
              <a:path w="7719695" h="2881629">
                <a:moveTo>
                  <a:pt x="356946" y="2655341"/>
                </a:moveTo>
                <a:lnTo>
                  <a:pt x="329488" y="2691244"/>
                </a:lnTo>
                <a:lnTo>
                  <a:pt x="329488" y="2853766"/>
                </a:lnTo>
                <a:lnTo>
                  <a:pt x="27470" y="2853766"/>
                </a:lnTo>
                <a:lnTo>
                  <a:pt x="27470" y="2455735"/>
                </a:lnTo>
                <a:lnTo>
                  <a:pt x="59766" y="2455735"/>
                </a:lnTo>
                <a:lnTo>
                  <a:pt x="59766" y="2479090"/>
                </a:lnTo>
                <a:lnTo>
                  <a:pt x="67716" y="2487003"/>
                </a:lnTo>
                <a:lnTo>
                  <a:pt x="87337" y="2487003"/>
                </a:lnTo>
                <a:lnTo>
                  <a:pt x="95288" y="2479090"/>
                </a:lnTo>
                <a:lnTo>
                  <a:pt x="95288" y="2455735"/>
                </a:lnTo>
                <a:lnTo>
                  <a:pt x="160705" y="2455735"/>
                </a:lnTo>
                <a:lnTo>
                  <a:pt x="160705" y="2479090"/>
                </a:lnTo>
                <a:lnTo>
                  <a:pt x="168656" y="2487003"/>
                </a:lnTo>
                <a:lnTo>
                  <a:pt x="188290" y="2487003"/>
                </a:lnTo>
                <a:lnTo>
                  <a:pt x="196240" y="2479090"/>
                </a:lnTo>
                <a:lnTo>
                  <a:pt x="196240" y="2455735"/>
                </a:lnTo>
                <a:lnTo>
                  <a:pt x="266103" y="2455735"/>
                </a:lnTo>
                <a:lnTo>
                  <a:pt x="266103" y="2479090"/>
                </a:lnTo>
                <a:lnTo>
                  <a:pt x="274053" y="2487003"/>
                </a:lnTo>
                <a:lnTo>
                  <a:pt x="293674" y="2487003"/>
                </a:lnTo>
                <a:lnTo>
                  <a:pt x="301625" y="2479090"/>
                </a:lnTo>
                <a:lnTo>
                  <a:pt x="301625" y="2455735"/>
                </a:lnTo>
                <a:lnTo>
                  <a:pt x="329476" y="2455735"/>
                </a:lnTo>
                <a:lnTo>
                  <a:pt x="329476" y="2553703"/>
                </a:lnTo>
                <a:lnTo>
                  <a:pt x="356933" y="2517800"/>
                </a:lnTo>
                <a:lnTo>
                  <a:pt x="356933" y="2428417"/>
                </a:lnTo>
                <a:lnTo>
                  <a:pt x="301625" y="2428417"/>
                </a:lnTo>
                <a:lnTo>
                  <a:pt x="301625" y="2393708"/>
                </a:lnTo>
                <a:lnTo>
                  <a:pt x="293674" y="2385784"/>
                </a:lnTo>
                <a:lnTo>
                  <a:pt x="274066" y="2385784"/>
                </a:lnTo>
                <a:lnTo>
                  <a:pt x="266115" y="2393708"/>
                </a:lnTo>
                <a:lnTo>
                  <a:pt x="266115" y="2428417"/>
                </a:lnTo>
                <a:lnTo>
                  <a:pt x="196240" y="2428417"/>
                </a:lnTo>
                <a:lnTo>
                  <a:pt x="196240" y="2393708"/>
                </a:lnTo>
                <a:lnTo>
                  <a:pt x="188290" y="2385784"/>
                </a:lnTo>
                <a:lnTo>
                  <a:pt x="168656" y="2385784"/>
                </a:lnTo>
                <a:lnTo>
                  <a:pt x="160705" y="2393708"/>
                </a:lnTo>
                <a:lnTo>
                  <a:pt x="160705" y="2428417"/>
                </a:lnTo>
                <a:lnTo>
                  <a:pt x="95288" y="2428417"/>
                </a:lnTo>
                <a:lnTo>
                  <a:pt x="95288" y="2393708"/>
                </a:lnTo>
                <a:lnTo>
                  <a:pt x="87337" y="2385784"/>
                </a:lnTo>
                <a:lnTo>
                  <a:pt x="67716" y="2385784"/>
                </a:lnTo>
                <a:lnTo>
                  <a:pt x="59766" y="2393708"/>
                </a:lnTo>
                <a:lnTo>
                  <a:pt x="59766" y="2428417"/>
                </a:lnTo>
                <a:lnTo>
                  <a:pt x="0" y="2428417"/>
                </a:lnTo>
                <a:lnTo>
                  <a:pt x="0" y="2881084"/>
                </a:lnTo>
                <a:lnTo>
                  <a:pt x="356946" y="2881084"/>
                </a:lnTo>
                <a:lnTo>
                  <a:pt x="356946" y="2655341"/>
                </a:lnTo>
                <a:close/>
              </a:path>
              <a:path w="7719695" h="2881629">
                <a:moveTo>
                  <a:pt x="431279" y="2527706"/>
                </a:moveTo>
                <a:lnTo>
                  <a:pt x="394169" y="2499614"/>
                </a:lnTo>
                <a:lnTo>
                  <a:pt x="201663" y="2751315"/>
                </a:lnTo>
                <a:lnTo>
                  <a:pt x="238772" y="2779395"/>
                </a:lnTo>
                <a:lnTo>
                  <a:pt x="431279" y="2527706"/>
                </a:lnTo>
                <a:close/>
              </a:path>
              <a:path w="7719695" h="2881629">
                <a:moveTo>
                  <a:pt x="462343" y="2484056"/>
                </a:moveTo>
                <a:lnTo>
                  <a:pt x="435914" y="2456535"/>
                </a:lnTo>
                <a:lnTo>
                  <a:pt x="428078" y="2458364"/>
                </a:lnTo>
                <a:lnTo>
                  <a:pt x="422084" y="2463050"/>
                </a:lnTo>
                <a:lnTo>
                  <a:pt x="405638" y="2484577"/>
                </a:lnTo>
                <a:lnTo>
                  <a:pt x="442760" y="2512657"/>
                </a:lnTo>
                <a:lnTo>
                  <a:pt x="459219" y="2491143"/>
                </a:lnTo>
                <a:lnTo>
                  <a:pt x="462343" y="2484056"/>
                </a:lnTo>
                <a:close/>
              </a:path>
              <a:path w="7719695" h="2881629">
                <a:moveTo>
                  <a:pt x="7365974" y="89814"/>
                </a:moveTo>
                <a:lnTo>
                  <a:pt x="7359078" y="54876"/>
                </a:lnTo>
                <a:lnTo>
                  <a:pt x="7340244" y="26327"/>
                </a:lnTo>
                <a:lnTo>
                  <a:pt x="7312266" y="7073"/>
                </a:lnTo>
                <a:lnTo>
                  <a:pt x="7277963" y="0"/>
                </a:lnTo>
                <a:lnTo>
                  <a:pt x="7243610" y="7073"/>
                </a:lnTo>
                <a:lnTo>
                  <a:pt x="7215530" y="26327"/>
                </a:lnTo>
                <a:lnTo>
                  <a:pt x="7196595" y="54876"/>
                </a:lnTo>
                <a:lnTo>
                  <a:pt x="7189648" y="89814"/>
                </a:lnTo>
                <a:lnTo>
                  <a:pt x="7196595" y="124739"/>
                </a:lnTo>
                <a:lnTo>
                  <a:pt x="7215530" y="153289"/>
                </a:lnTo>
                <a:lnTo>
                  <a:pt x="7243610" y="172554"/>
                </a:lnTo>
                <a:lnTo>
                  <a:pt x="7277963" y="179616"/>
                </a:lnTo>
                <a:lnTo>
                  <a:pt x="7312266" y="172554"/>
                </a:lnTo>
                <a:lnTo>
                  <a:pt x="7340244" y="153289"/>
                </a:lnTo>
                <a:lnTo>
                  <a:pt x="7359078" y="124739"/>
                </a:lnTo>
                <a:lnTo>
                  <a:pt x="7365974" y="89814"/>
                </a:lnTo>
                <a:close/>
              </a:path>
              <a:path w="7719695" h="2881629">
                <a:moveTo>
                  <a:pt x="7484021" y="344271"/>
                </a:moveTo>
                <a:lnTo>
                  <a:pt x="7445883" y="286105"/>
                </a:lnTo>
                <a:lnTo>
                  <a:pt x="7406767" y="265722"/>
                </a:lnTo>
                <a:lnTo>
                  <a:pt x="7361936" y="251155"/>
                </a:lnTo>
                <a:lnTo>
                  <a:pt x="7317092" y="242404"/>
                </a:lnTo>
                <a:lnTo>
                  <a:pt x="7277963" y="239496"/>
                </a:lnTo>
                <a:lnTo>
                  <a:pt x="7238835" y="242404"/>
                </a:lnTo>
                <a:lnTo>
                  <a:pt x="7193991" y="251155"/>
                </a:lnTo>
                <a:lnTo>
                  <a:pt x="7149147" y="265722"/>
                </a:lnTo>
                <a:lnTo>
                  <a:pt x="7110044" y="286105"/>
                </a:lnTo>
                <a:lnTo>
                  <a:pt x="7071893" y="344271"/>
                </a:lnTo>
                <a:lnTo>
                  <a:pt x="7071893" y="419100"/>
                </a:lnTo>
                <a:lnTo>
                  <a:pt x="7484021" y="419100"/>
                </a:lnTo>
                <a:lnTo>
                  <a:pt x="7484021" y="344271"/>
                </a:lnTo>
                <a:close/>
              </a:path>
              <a:path w="7719695" h="2881629">
                <a:moveTo>
                  <a:pt x="7601483" y="89814"/>
                </a:moveTo>
                <a:lnTo>
                  <a:pt x="7594587" y="54876"/>
                </a:lnTo>
                <a:lnTo>
                  <a:pt x="7575740" y="26327"/>
                </a:lnTo>
                <a:lnTo>
                  <a:pt x="7547775" y="7073"/>
                </a:lnTo>
                <a:lnTo>
                  <a:pt x="7513460" y="0"/>
                </a:lnTo>
                <a:lnTo>
                  <a:pt x="7479106" y="7073"/>
                </a:lnTo>
                <a:lnTo>
                  <a:pt x="7451039" y="26327"/>
                </a:lnTo>
                <a:lnTo>
                  <a:pt x="7432103" y="54876"/>
                </a:lnTo>
                <a:lnTo>
                  <a:pt x="7425156" y="89814"/>
                </a:lnTo>
                <a:lnTo>
                  <a:pt x="7432103" y="124739"/>
                </a:lnTo>
                <a:lnTo>
                  <a:pt x="7451039" y="153289"/>
                </a:lnTo>
                <a:lnTo>
                  <a:pt x="7479106" y="172554"/>
                </a:lnTo>
                <a:lnTo>
                  <a:pt x="7513460" y="179616"/>
                </a:lnTo>
                <a:lnTo>
                  <a:pt x="7547775" y="172554"/>
                </a:lnTo>
                <a:lnTo>
                  <a:pt x="7575740" y="153289"/>
                </a:lnTo>
                <a:lnTo>
                  <a:pt x="7594587" y="124739"/>
                </a:lnTo>
                <a:lnTo>
                  <a:pt x="7601483" y="89814"/>
                </a:lnTo>
                <a:close/>
              </a:path>
              <a:path w="7719695" h="2881629">
                <a:moveTo>
                  <a:pt x="7719530" y="344271"/>
                </a:moveTo>
                <a:lnTo>
                  <a:pt x="7681379" y="286105"/>
                </a:lnTo>
                <a:lnTo>
                  <a:pt x="7642276" y="265722"/>
                </a:lnTo>
                <a:lnTo>
                  <a:pt x="7597445" y="251155"/>
                </a:lnTo>
                <a:lnTo>
                  <a:pt x="7552601" y="242404"/>
                </a:lnTo>
                <a:lnTo>
                  <a:pt x="7513460" y="239496"/>
                </a:lnTo>
                <a:lnTo>
                  <a:pt x="7506868" y="239598"/>
                </a:lnTo>
                <a:lnTo>
                  <a:pt x="7499921" y="239915"/>
                </a:lnTo>
                <a:lnTo>
                  <a:pt x="7492644" y="240436"/>
                </a:lnTo>
                <a:lnTo>
                  <a:pt x="7485062" y="241134"/>
                </a:lnTo>
                <a:lnTo>
                  <a:pt x="7508507" y="261543"/>
                </a:lnTo>
                <a:lnTo>
                  <a:pt x="7526782" y="285407"/>
                </a:lnTo>
                <a:lnTo>
                  <a:pt x="7538669" y="312915"/>
                </a:lnTo>
                <a:lnTo>
                  <a:pt x="7542898" y="344271"/>
                </a:lnTo>
                <a:lnTo>
                  <a:pt x="7542898" y="419100"/>
                </a:lnTo>
                <a:lnTo>
                  <a:pt x="7719530" y="419100"/>
                </a:lnTo>
                <a:lnTo>
                  <a:pt x="7719530" y="34427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700"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84548" y="114228"/>
            <a:ext cx="7574905" cy="300082"/>
          </a:xfrm>
        </p:spPr>
        <p:txBody>
          <a:bodyPr lIns="0" tIns="0" rIns="0" bIns="0"/>
          <a:lstStyle>
            <a:lvl1pPr>
              <a:defRPr sz="1950" b="1" i="0">
                <a:solidFill>
                  <a:srgbClr val="F29D5B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5078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5078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9/28/2023</a:t>
            </a:fld>
            <a:endParaRPr lang="en-US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361565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84548" y="114228"/>
            <a:ext cx="7574905" cy="300082"/>
          </a:xfrm>
        </p:spPr>
        <p:txBody>
          <a:bodyPr lIns="0" tIns="0" rIns="0" bIns="0"/>
          <a:lstStyle>
            <a:lvl1pPr>
              <a:defRPr sz="1950" b="1" i="0">
                <a:solidFill>
                  <a:srgbClr val="F29D5B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9/28/2023</a:t>
            </a:fld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709405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9/28/2023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854648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" name="Google Shape;16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rtl="0"/>
            <a:fld id="{00000000-1234-1234-1234-123412341234}" type="slidenum">
              <a:rPr lang="en-US" smtClean="0"/>
              <a:pPr rtl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55885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0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7504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" name="Google Shape;16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80056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6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67694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2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5963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88630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2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93513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0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82714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3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3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31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31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424064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548557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3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33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18206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" name="Google Shape;16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48624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19191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2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01005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6300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2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49500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6189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2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2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2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78809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9601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3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662195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08091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C405A-A978-8A37-7CD9-D4D750512A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AAFB25-6439-A349-8545-58CC43C470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C8E949-F2FB-B74F-5D74-3F37D51A6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C5F24-2270-BE49-9EF6-847F682A52D0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CF882A-5487-C76A-D607-E389602C3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9BE1D8-13FD-D5CF-FB3D-BE8BDBC59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D4F10-EB5E-0847-A922-435288E25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0859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DFCEE-3204-CCD9-D893-7A6A0F9B7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103AA2-BCAC-DDA8-A95C-FA90D50FBF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733C39-0A1C-5623-7AEB-02F51C725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C5F24-2270-BE49-9EF6-847F682A52D0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1861A4-5504-B1BA-1AE0-1B9AED4F4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9C07A-CD3C-90D8-AE7D-D3353E8CC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D4F10-EB5E-0847-A922-435288E25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5177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51BD0-CFFF-3164-DA93-2C90B43BA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611D6F-55B8-E3F0-48D0-A6645F296C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D51F24-837F-1D4D-1C3A-1D67AFF20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C5F24-2270-BE49-9EF6-847F682A52D0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C48F30-CE0D-6DCC-A057-4B4D7BFEB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B957F7-CA5B-DD10-744A-4CBD1AE67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D4F10-EB5E-0847-A922-435288E25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0777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7D5AD-F7A9-6B37-D34B-B873B5767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779596-BDD8-14BD-5289-8F7304C21F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4E9877-F48F-5696-2C01-BCB415C8AD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F6F4CE-FED1-29B8-2956-180F20BB9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C5F24-2270-BE49-9EF6-847F682A52D0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500A36-9BC4-920A-E0D1-5D951EAE7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6D22BA-FAF1-0A5F-5F80-EE0F77046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D4F10-EB5E-0847-A922-435288E25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9138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60B81-EB24-A983-F279-26DD9560A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512BF9-6281-8908-96BF-B836F4F56A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F0E78C-27FF-52DA-648F-2A4D07770F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E7B25D-3828-3430-E38C-1104BC7549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92B7F0-0DD3-D865-8D0A-277AFCA99D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766753-345F-364E-7F2F-FD4370620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C5F24-2270-BE49-9EF6-847F682A52D0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3A69A6-BC4E-F0D5-1840-F147E17EB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DEE2F3-73C8-71EA-0D02-DEFFE37F8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D4F10-EB5E-0847-A922-435288E25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2708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3F808-9F5D-436B-B9EC-BF8BA0AE6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F85348-A847-611D-BD58-40E146AEB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C5F24-2270-BE49-9EF6-847F682A52D0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9F11AF-C062-AA3E-9D4B-DC21B85B2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6A4AAC-32A2-2799-A183-214F525FB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D4F10-EB5E-0847-A922-435288E25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6880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BA12A9-E448-F7C6-8C96-545F5E9E2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C5F24-2270-BE49-9EF6-847F682A52D0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442BCD-7AB5-C0B3-7564-B993BD5AC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4BADE8-2826-645F-E58A-24BAACF13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D4F10-EB5E-0847-A922-435288E25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4827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34BC3-E2E1-3A23-CE5A-CAD7C303D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B4647B-D236-3C47-A48E-5D56DF422D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EE8B4A-6649-266A-C869-1559F5C2C1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57D3E9-A3EC-33A2-5ED1-4B2498AC2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C5F24-2270-BE49-9EF6-847F682A52D0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A75902-9263-3BC2-3014-24BD9FDB0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3CFC35-5878-8A11-B104-1EAEEB047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D4F10-EB5E-0847-A922-435288E25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4988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E58EB-703F-8661-0F35-782813B18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5799A9-8DED-796F-A948-F6BB2296CF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F42EF2-A96D-0042-27DB-E0BA621223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8081E4-5965-CDB4-7A8C-E8BCE00F2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C5F24-2270-BE49-9EF6-847F682A52D0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77BE4A-D36C-5442-A1C4-91B1D1C84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D5743A-FEF2-35BA-90DD-BAC8CE858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D4F10-EB5E-0847-A922-435288E25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7940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FBBEB-9723-45B1-3B9D-638DF17E1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CE71FD-ECB2-D808-DF06-FD26B92A9E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A744E-591D-1A68-4242-89509DFDC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C5F24-2270-BE49-9EF6-847F682A52D0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FF98E1-E031-6D04-F897-290BD46B6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7B2516-4583-D312-5767-B10B42674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D4F10-EB5E-0847-A922-435288E25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7871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F7B969F-FE3C-8866-4678-FD54E0E0B9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E91EF6-9568-E251-E445-C6C9ED42C1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04E002-D723-3462-8A94-09251F814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C5F24-2270-BE49-9EF6-847F682A52D0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3DB374-2935-FA6A-EBAF-875FB568A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E8B838-B19C-3F39-0364-E0A20EF03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D4F10-EB5E-0847-A922-435288E25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3565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1_Title and Content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6"/>
          <p:cNvSpPr/>
          <p:nvPr/>
        </p:nvSpPr>
        <p:spPr>
          <a:xfrm>
            <a:off x="514350" y="462498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228600" h="228600" extrusionOk="0">
                <a:moveTo>
                  <a:pt x="228599" y="228599"/>
                </a:moveTo>
                <a:lnTo>
                  <a:pt x="0" y="228599"/>
                </a:lnTo>
                <a:lnTo>
                  <a:pt x="0" y="0"/>
                </a:lnTo>
                <a:lnTo>
                  <a:pt x="228599" y="0"/>
                </a:lnTo>
                <a:lnTo>
                  <a:pt x="228599" y="228599"/>
                </a:lnTo>
                <a:close/>
              </a:path>
            </a:pathLst>
          </a:custGeom>
          <a:solidFill>
            <a:srgbClr val="F29D5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26" name="Google Shape;26;p46"/>
          <p:cNvSpPr/>
          <p:nvPr/>
        </p:nvSpPr>
        <p:spPr>
          <a:xfrm>
            <a:off x="779450" y="462498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228600" h="228600" extrusionOk="0">
                <a:moveTo>
                  <a:pt x="228599" y="228599"/>
                </a:moveTo>
                <a:lnTo>
                  <a:pt x="0" y="228599"/>
                </a:lnTo>
                <a:lnTo>
                  <a:pt x="0" y="0"/>
                </a:lnTo>
                <a:lnTo>
                  <a:pt x="228599" y="0"/>
                </a:lnTo>
                <a:lnTo>
                  <a:pt x="228599" y="228599"/>
                </a:lnTo>
                <a:close/>
              </a:path>
            </a:pathLst>
          </a:custGeom>
          <a:solidFill>
            <a:srgbClr val="F29D5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27" name="Google Shape;27;p46"/>
          <p:cNvSpPr/>
          <p:nvPr/>
        </p:nvSpPr>
        <p:spPr>
          <a:xfrm>
            <a:off x="1044551" y="462498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228600" h="228600" extrusionOk="0">
                <a:moveTo>
                  <a:pt x="228599" y="228599"/>
                </a:moveTo>
                <a:lnTo>
                  <a:pt x="0" y="228599"/>
                </a:lnTo>
                <a:lnTo>
                  <a:pt x="0" y="0"/>
                </a:lnTo>
                <a:lnTo>
                  <a:pt x="228599" y="0"/>
                </a:lnTo>
                <a:lnTo>
                  <a:pt x="228599" y="228599"/>
                </a:lnTo>
                <a:close/>
              </a:path>
            </a:pathLst>
          </a:custGeom>
          <a:solidFill>
            <a:srgbClr val="F29D5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28" name="Google Shape;28;p46"/>
          <p:cNvSpPr txBox="1">
            <a:spLocks noGrp="1"/>
          </p:cNvSpPr>
          <p:nvPr>
            <p:ph type="title"/>
          </p:nvPr>
        </p:nvSpPr>
        <p:spPr>
          <a:xfrm>
            <a:off x="784548" y="114229"/>
            <a:ext cx="7574905" cy="270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950" b="1" i="0">
                <a:solidFill>
                  <a:srgbClr val="F29D5B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6"/>
          <p:cNvSpPr txBox="1">
            <a:spLocks noGrp="1"/>
          </p:cNvSpPr>
          <p:nvPr>
            <p:ph type="body" idx="1"/>
          </p:nvPr>
        </p:nvSpPr>
        <p:spPr>
          <a:xfrm>
            <a:off x="621230" y="2329441"/>
            <a:ext cx="3673792" cy="22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228611" lvl="0" indent="-114306" algn="l">
              <a:spcBef>
                <a:spcPts val="0"/>
              </a:spcBef>
              <a:spcAft>
                <a:spcPts val="0"/>
              </a:spcAft>
              <a:buSzPts val="1400"/>
              <a:buNone/>
              <a:defRPr sz="1650" b="1" i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23" lvl="1" indent="-11430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685835" lvl="2" indent="-11430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914446" lvl="3" indent="-11430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1143057" lvl="4" indent="-11430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1371668" lvl="5" indent="-11430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1600280" lvl="6" indent="-11430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1828892" lvl="7" indent="-11430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2057503" lvl="8" indent="-11430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6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080" cy="1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6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120" cy="1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6"/>
          <p:cNvSpPr txBox="1">
            <a:spLocks noGrp="1"/>
          </p:cNvSpPr>
          <p:nvPr>
            <p:ph type="sldNum" idx="12"/>
          </p:nvPr>
        </p:nvSpPr>
        <p:spPr>
          <a:xfrm>
            <a:off x="6583681" y="4783455"/>
            <a:ext cx="2103120" cy="1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2770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5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08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5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12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5"/>
          <p:cNvSpPr txBox="1">
            <a:spLocks noGrp="1"/>
          </p:cNvSpPr>
          <p:nvPr>
            <p:ph type="sldNum" idx="12"/>
          </p:nvPr>
        </p:nvSpPr>
        <p:spPr>
          <a:xfrm>
            <a:off x="6583681" y="4783455"/>
            <a:ext cx="210312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2654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6"/>
          <p:cNvSpPr/>
          <p:nvPr/>
        </p:nvSpPr>
        <p:spPr>
          <a:xfrm>
            <a:off x="514350" y="462498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228600" h="228600" extrusionOk="0">
                <a:moveTo>
                  <a:pt x="228599" y="228599"/>
                </a:moveTo>
                <a:lnTo>
                  <a:pt x="0" y="228599"/>
                </a:lnTo>
                <a:lnTo>
                  <a:pt x="0" y="0"/>
                </a:lnTo>
                <a:lnTo>
                  <a:pt x="228599" y="0"/>
                </a:lnTo>
                <a:lnTo>
                  <a:pt x="228599" y="228599"/>
                </a:lnTo>
                <a:close/>
              </a:path>
            </a:pathLst>
          </a:custGeom>
          <a:solidFill>
            <a:srgbClr val="F29D5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26" name="Google Shape;26;p46"/>
          <p:cNvSpPr/>
          <p:nvPr/>
        </p:nvSpPr>
        <p:spPr>
          <a:xfrm>
            <a:off x="779450" y="462498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228600" h="228600" extrusionOk="0">
                <a:moveTo>
                  <a:pt x="228599" y="228599"/>
                </a:moveTo>
                <a:lnTo>
                  <a:pt x="0" y="228599"/>
                </a:lnTo>
                <a:lnTo>
                  <a:pt x="0" y="0"/>
                </a:lnTo>
                <a:lnTo>
                  <a:pt x="228599" y="0"/>
                </a:lnTo>
                <a:lnTo>
                  <a:pt x="228599" y="228599"/>
                </a:lnTo>
                <a:close/>
              </a:path>
            </a:pathLst>
          </a:custGeom>
          <a:solidFill>
            <a:srgbClr val="F29D5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27" name="Google Shape;27;p46"/>
          <p:cNvSpPr/>
          <p:nvPr/>
        </p:nvSpPr>
        <p:spPr>
          <a:xfrm>
            <a:off x="1044551" y="462498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228600" h="228600" extrusionOk="0">
                <a:moveTo>
                  <a:pt x="228599" y="228599"/>
                </a:moveTo>
                <a:lnTo>
                  <a:pt x="0" y="228599"/>
                </a:lnTo>
                <a:lnTo>
                  <a:pt x="0" y="0"/>
                </a:lnTo>
                <a:lnTo>
                  <a:pt x="228599" y="0"/>
                </a:lnTo>
                <a:lnTo>
                  <a:pt x="228599" y="228599"/>
                </a:lnTo>
                <a:close/>
              </a:path>
            </a:pathLst>
          </a:custGeom>
          <a:solidFill>
            <a:srgbClr val="F29D5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28" name="Google Shape;28;p46"/>
          <p:cNvSpPr txBox="1">
            <a:spLocks noGrp="1"/>
          </p:cNvSpPr>
          <p:nvPr>
            <p:ph type="title"/>
          </p:nvPr>
        </p:nvSpPr>
        <p:spPr>
          <a:xfrm>
            <a:off x="784548" y="114228"/>
            <a:ext cx="7574905" cy="300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950" b="1" i="0">
                <a:solidFill>
                  <a:srgbClr val="F29D5B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6"/>
          <p:cNvSpPr txBox="1">
            <a:spLocks noGrp="1"/>
          </p:cNvSpPr>
          <p:nvPr>
            <p:ph type="body" idx="1"/>
          </p:nvPr>
        </p:nvSpPr>
        <p:spPr>
          <a:xfrm>
            <a:off x="621229" y="2329441"/>
            <a:ext cx="3673792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228600" lvl="0" indent="-1143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650" b="1" i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lvl="1" indent="-1143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685800" lvl="2" indent="-1143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914400" lvl="3" indent="-1143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1143000" lvl="4" indent="-1143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1371600" lvl="5" indent="-1143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1600200" lvl="6" indent="-1143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1828800" lvl="7" indent="-1143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2057400" lvl="8" indent="-1143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6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08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6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12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6"/>
          <p:cNvSpPr txBox="1">
            <a:spLocks noGrp="1"/>
          </p:cNvSpPr>
          <p:nvPr>
            <p:ph type="sldNum" idx="12"/>
          </p:nvPr>
        </p:nvSpPr>
        <p:spPr>
          <a:xfrm>
            <a:off x="6583681" y="4783455"/>
            <a:ext cx="210312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389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5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9D5B"/>
              </a:buClr>
              <a:buSzPts val="2800"/>
              <a:buFont typeface="Trebuchet MS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228600" lvl="0" indent="-171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●"/>
              <a:defRPr/>
            </a:lvl1pPr>
            <a:lvl2pPr marL="457200" lvl="1" indent="-158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○"/>
              <a:defRPr/>
            </a:lvl2pPr>
            <a:lvl3pPr marL="685800" lvl="2" indent="-158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■"/>
              <a:defRPr/>
            </a:lvl3pPr>
            <a:lvl4pPr marL="914400" lvl="3" indent="-158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  <a:defRPr/>
            </a:lvl4pPr>
            <a:lvl5pPr marL="1143000" lvl="4" indent="-158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○"/>
              <a:defRPr/>
            </a:lvl5pPr>
            <a:lvl6pPr marL="1371600" lvl="5" indent="-158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■"/>
              <a:defRPr/>
            </a:lvl6pPr>
            <a:lvl7pPr marL="1600200" lvl="6" indent="-158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  <a:defRPr/>
            </a:lvl7pPr>
            <a:lvl8pPr marL="1828800" lvl="7" indent="-158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○"/>
              <a:defRPr/>
            </a:lvl8pPr>
            <a:lvl9pPr marL="2057400" lvl="8" indent="-158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5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94942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8"/>
          <p:cNvSpPr txBox="1">
            <a:spLocks noGrp="1"/>
          </p:cNvSpPr>
          <p:nvPr>
            <p:ph type="ctrTitle"/>
          </p:nvPr>
        </p:nvSpPr>
        <p:spPr>
          <a:xfrm>
            <a:off x="685800" y="1594485"/>
            <a:ext cx="7772400" cy="60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58"/>
          <p:cNvSpPr txBox="1">
            <a:spLocks noGrp="1"/>
          </p:cNvSpPr>
          <p:nvPr>
            <p:ph type="subTitle" idx="1"/>
          </p:nvPr>
        </p:nvSpPr>
        <p:spPr>
          <a:xfrm>
            <a:off x="1371600" y="2880360"/>
            <a:ext cx="6400800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58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08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58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12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58"/>
          <p:cNvSpPr txBox="1">
            <a:spLocks noGrp="1"/>
          </p:cNvSpPr>
          <p:nvPr>
            <p:ph type="sldNum" idx="12"/>
          </p:nvPr>
        </p:nvSpPr>
        <p:spPr>
          <a:xfrm>
            <a:off x="6583681" y="4783455"/>
            <a:ext cx="210312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3255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4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4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endParaRPr/>
          </a:p>
        </p:txBody>
      </p:sp>
      <p:sp>
        <p:nvSpPr>
          <p:cNvPr id="14" name="Google Shape;14;p1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39713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6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6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1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513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17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1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9770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8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8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33" name="Google Shape;33;p18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18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35" name="Google Shape;35;p18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97458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48756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1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1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3238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400"/>
            </a:lvl1pPr>
            <a:lvl2pPr marL="685800" lvl="1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100"/>
            </a:lvl2pPr>
            <a:lvl3pPr marL="10287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3pPr>
            <a:lvl4pPr marL="1371600" lvl="3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4pPr>
            <a:lvl5pPr marL="1714500" lvl="4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5pPr>
            <a:lvl6pPr marL="2057400" lvl="5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6pPr>
            <a:lvl7pPr marL="2400300" lvl="6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7pPr>
            <a:lvl8pPr marL="2743200" lvl="7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8pPr>
            <a:lvl9pPr marL="3086100" lvl="8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9pPr>
          </a:lstStyle>
          <a:p>
            <a:endParaRPr/>
          </a:p>
        </p:txBody>
      </p:sp>
      <p:sp>
        <p:nvSpPr>
          <p:cNvPr id="47" name="Google Shape;47;p21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9pPr>
          </a:lstStyle>
          <a:p>
            <a:endParaRPr/>
          </a:p>
        </p:txBody>
      </p:sp>
      <p:sp>
        <p:nvSpPr>
          <p:cNvPr id="48" name="Google Shape;48;p2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2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96339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2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2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54" name="Google Shape;54;p22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9pPr>
          </a:lstStyle>
          <a:p>
            <a:endParaRPr/>
          </a:p>
        </p:txBody>
      </p:sp>
      <p:sp>
        <p:nvSpPr>
          <p:cNvPr id="55" name="Google Shape;55;p2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71069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3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80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2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2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594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4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4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80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2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2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35248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3"/>
          <p:cNvSpPr txBox="1">
            <a:spLocks noGrp="1"/>
          </p:cNvSpPr>
          <p:nvPr>
            <p:ph type="dt" idx="10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6" name="Google Shape;56;p23"/>
          <p:cNvSpPr txBox="1">
            <a:spLocks noGrp="1"/>
          </p:cNvSpPr>
          <p:nvPr>
            <p:ph type="ftr" idx="11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7" name="Google Shape;57;p23"/>
          <p:cNvSpPr txBox="1">
            <a:spLocks noGrp="1"/>
          </p:cNvSpPr>
          <p:nvPr>
            <p:ph type="sldNum" idx="12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rtl="0"/>
            <a:fld id="{00000000-1234-1234-1234-123412341234}" type="slidenum">
              <a:rPr lang="en-US" smtClean="0"/>
              <a:pPr rtl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52390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body" idx="1"/>
          </p:nvPr>
        </p:nvSpPr>
        <p:spPr>
          <a:xfrm>
            <a:off x="450503" y="4447448"/>
            <a:ext cx="8239126" cy="238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1400" b="1"/>
            </a:lvl1pPr>
            <a:lvl2pPr marL="914400" lvl="1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2pPr>
            <a:lvl3pPr marL="1371600" lvl="2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3pPr>
            <a:lvl4pPr marL="1828800" lvl="3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4pPr>
            <a:lvl5pPr marL="2286000" lvl="4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5pPr>
            <a:lvl6pPr marL="2743200" lvl="5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marL="3200400" lvl="6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marL="3657600" lvl="7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marL="4114800" lvl="8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title"/>
          </p:nvPr>
        </p:nvSpPr>
        <p:spPr>
          <a:xfrm>
            <a:off x="452436" y="965622"/>
            <a:ext cx="8239127" cy="174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None/>
              <a:defRPr sz="4400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body" idx="2"/>
          </p:nvPr>
        </p:nvSpPr>
        <p:spPr>
          <a:xfrm>
            <a:off x="450503" y="2708696"/>
            <a:ext cx="8239125" cy="714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 b="1"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 b="1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 b="1"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 b="1"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 b="1"/>
            </a:lvl5pPr>
            <a:lvl6pPr marL="2743200" lvl="5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marL="3200400" lvl="6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marL="3657600" lvl="7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marL="4114800" lvl="8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ldNum" idx="12"/>
          </p:nvPr>
        </p:nvSpPr>
        <p:spPr>
          <a:xfrm>
            <a:off x="4500562" y="4905375"/>
            <a:ext cx="138189" cy="14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513177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tx">
  <p:cSld name="Blank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 txBox="1">
            <a:spLocks noGrp="1"/>
          </p:cNvSpPr>
          <p:nvPr>
            <p:ph type="sldNum" idx="12"/>
          </p:nvPr>
        </p:nvSpPr>
        <p:spPr>
          <a:xfrm>
            <a:off x="4500562" y="4905375"/>
            <a:ext cx="138189" cy="14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3632795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Photo">
  <p:cSld name="Title &amp; Photo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>
            <a:spLocks noGrp="1"/>
          </p:cNvSpPr>
          <p:nvPr>
            <p:ph type="pic" idx="2"/>
          </p:nvPr>
        </p:nvSpPr>
        <p:spPr>
          <a:xfrm>
            <a:off x="-433387" y="-485775"/>
            <a:ext cx="10029824" cy="6007100"/>
          </a:xfrm>
          <a:prstGeom prst="rect">
            <a:avLst/>
          </a:prstGeom>
          <a:noFill/>
          <a:ln>
            <a:noFill/>
          </a:ln>
        </p:spPr>
      </p:sp>
      <p:sp>
        <p:nvSpPr>
          <p:cNvPr id="63" name="Google Shape;63;p16"/>
          <p:cNvSpPr txBox="1">
            <a:spLocks noGrp="1"/>
          </p:cNvSpPr>
          <p:nvPr>
            <p:ph type="title"/>
          </p:nvPr>
        </p:nvSpPr>
        <p:spPr>
          <a:xfrm>
            <a:off x="452438" y="2671763"/>
            <a:ext cx="8239125" cy="174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None/>
              <a:defRPr sz="4400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body" idx="1"/>
          </p:nvPr>
        </p:nvSpPr>
        <p:spPr>
          <a:xfrm>
            <a:off x="452884" y="414801"/>
            <a:ext cx="8238233" cy="238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1400" b="1"/>
            </a:lvl1pPr>
            <a:lvl2pPr marL="914400" lvl="1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2pPr>
            <a:lvl3pPr marL="1371600" lvl="2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3pPr>
            <a:lvl4pPr marL="1828800" lvl="3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4pPr>
            <a:lvl5pPr marL="2286000" lvl="4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5pPr>
            <a:lvl6pPr marL="2743200" lvl="5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marL="3200400" lvl="6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marL="3657600" lvl="7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marL="4114800" lvl="8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16"/>
          <p:cNvSpPr txBox="1">
            <a:spLocks noGrp="1"/>
          </p:cNvSpPr>
          <p:nvPr>
            <p:ph type="body" idx="3"/>
          </p:nvPr>
        </p:nvSpPr>
        <p:spPr>
          <a:xfrm>
            <a:off x="452438" y="4353716"/>
            <a:ext cx="8239125" cy="418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 b="1"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 b="1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 b="1"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 b="1"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 b="1"/>
            </a:lvl5pPr>
            <a:lvl6pPr marL="2743200" lvl="5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marL="3200400" lvl="6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marL="3657600" lvl="7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marL="4114800" lvl="8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sldNum" idx="12"/>
          </p:nvPr>
        </p:nvSpPr>
        <p:spPr>
          <a:xfrm>
            <a:off x="4500562" y="4905375"/>
            <a:ext cx="138189" cy="14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99712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Photo Alt">
  <p:cSld name="Title &amp; Photo Al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7"/>
          <p:cNvSpPr>
            <a:spLocks noGrp="1"/>
          </p:cNvSpPr>
          <p:nvPr>
            <p:ph type="pic" idx="2"/>
          </p:nvPr>
        </p:nvSpPr>
        <p:spPr>
          <a:xfrm>
            <a:off x="4114800" y="-76200"/>
            <a:ext cx="4554314" cy="5300662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Google Shape;69;p17"/>
          <p:cNvSpPr txBox="1">
            <a:spLocks noGrp="1"/>
          </p:cNvSpPr>
          <p:nvPr>
            <p:ph type="title"/>
          </p:nvPr>
        </p:nvSpPr>
        <p:spPr>
          <a:xfrm>
            <a:off x="452438" y="476250"/>
            <a:ext cx="3667125" cy="2205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7"/>
          <p:cNvSpPr txBox="1">
            <a:spLocks noGrp="1"/>
          </p:cNvSpPr>
          <p:nvPr>
            <p:ph type="body" idx="1"/>
          </p:nvPr>
        </p:nvSpPr>
        <p:spPr>
          <a:xfrm>
            <a:off x="452438" y="2647716"/>
            <a:ext cx="3667125" cy="2019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 b="1"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 b="1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 b="1"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 b="1"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 b="1"/>
            </a:lvl5pPr>
            <a:lvl6pPr marL="2743200" lvl="5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marL="3200400" lvl="6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marL="3657600" lvl="7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marL="4114800" lvl="8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sldNum" idx="12"/>
          </p:nvPr>
        </p:nvSpPr>
        <p:spPr>
          <a:xfrm>
            <a:off x="4500562" y="4906962"/>
            <a:ext cx="138189" cy="14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70970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ullets">
  <p:cSld name="Title &amp; Bullets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8"/>
          <p:cNvSpPr txBox="1">
            <a:spLocks noGrp="1"/>
          </p:cNvSpPr>
          <p:nvPr>
            <p:ph type="title"/>
          </p:nvPr>
        </p:nvSpPr>
        <p:spPr>
          <a:xfrm>
            <a:off x="452438" y="404813"/>
            <a:ext cx="8239125" cy="537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8"/>
          <p:cNvSpPr txBox="1">
            <a:spLocks noGrp="1"/>
          </p:cNvSpPr>
          <p:nvPr>
            <p:ph type="body" idx="1"/>
          </p:nvPr>
        </p:nvSpPr>
        <p:spPr>
          <a:xfrm>
            <a:off x="452438" y="889861"/>
            <a:ext cx="8239125" cy="350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 b="1"/>
            </a:lvl1pPr>
            <a:lvl2pPr marL="914400" lvl="1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2pPr>
            <a:lvl3pPr marL="1371600" lvl="2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3pPr>
            <a:lvl4pPr marL="1828800" lvl="3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4pPr>
            <a:lvl5pPr marL="2286000" lvl="4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5pPr>
            <a:lvl6pPr marL="2743200" lvl="5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marL="3200400" lvl="6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marL="3657600" lvl="7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marL="4114800" lvl="8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body" idx="2"/>
          </p:nvPr>
        </p:nvSpPr>
        <p:spPr>
          <a:xfrm>
            <a:off x="452438" y="1593189"/>
            <a:ext cx="8239125" cy="30960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>
            <a:lvl1pPr marL="457200" lvl="0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1pPr>
            <a:lvl2pPr marL="914400" lvl="1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2pPr>
            <a:lvl3pPr marL="1371600" lvl="2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3pPr>
            <a:lvl4pPr marL="1828800" lvl="3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4pPr>
            <a:lvl5pPr marL="2286000" lvl="4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5pPr>
            <a:lvl6pPr marL="2743200" lvl="5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marL="3200400" lvl="6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marL="3657600" lvl="7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marL="4114800" lvl="8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sldNum" idx="12"/>
          </p:nvPr>
        </p:nvSpPr>
        <p:spPr>
          <a:xfrm>
            <a:off x="4500562" y="4905375"/>
            <a:ext cx="138189" cy="14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88901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s">
  <p:cSld name="Bullets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9"/>
          <p:cNvSpPr txBox="1">
            <a:spLocks noGrp="1"/>
          </p:cNvSpPr>
          <p:nvPr>
            <p:ph type="body" idx="1"/>
          </p:nvPr>
        </p:nvSpPr>
        <p:spPr>
          <a:xfrm>
            <a:off x="452438" y="1593189"/>
            <a:ext cx="8239125" cy="30960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>
            <a:lvl1pPr marL="457200" lvl="0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1pPr>
            <a:lvl2pPr marL="914400" lvl="1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2pPr>
            <a:lvl3pPr marL="1371600" lvl="2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3pPr>
            <a:lvl4pPr marL="1828800" lvl="3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4pPr>
            <a:lvl5pPr marL="2286000" lvl="4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5pPr>
            <a:lvl6pPr marL="2743200" lvl="5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marL="3200400" lvl="6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marL="3657600" lvl="7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marL="4114800" lvl="8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19"/>
          <p:cNvSpPr txBox="1">
            <a:spLocks noGrp="1"/>
          </p:cNvSpPr>
          <p:nvPr>
            <p:ph type="sldNum" idx="12"/>
          </p:nvPr>
        </p:nvSpPr>
        <p:spPr>
          <a:xfrm>
            <a:off x="4500562" y="4905375"/>
            <a:ext cx="138189" cy="14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078711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Bullets &amp; Photo">
  <p:cSld name="Title, Bullets &amp; Photo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0"/>
          <p:cNvSpPr txBox="1">
            <a:spLocks noGrp="1"/>
          </p:cNvSpPr>
          <p:nvPr>
            <p:ph type="body" idx="1"/>
          </p:nvPr>
        </p:nvSpPr>
        <p:spPr>
          <a:xfrm>
            <a:off x="452438" y="889861"/>
            <a:ext cx="3667125" cy="350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 b="1"/>
            </a:lvl1pPr>
            <a:lvl2pPr marL="914400" lvl="1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2pPr>
            <a:lvl3pPr marL="1371600" lvl="2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3pPr>
            <a:lvl4pPr marL="1828800" lvl="3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4pPr>
            <a:lvl5pPr marL="2286000" lvl="4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5pPr>
            <a:lvl6pPr marL="2743200" lvl="5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marL="3200400" lvl="6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marL="3657600" lvl="7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marL="4114800" lvl="8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20"/>
          <p:cNvSpPr txBox="1">
            <a:spLocks noGrp="1"/>
          </p:cNvSpPr>
          <p:nvPr>
            <p:ph type="body" idx="2"/>
          </p:nvPr>
        </p:nvSpPr>
        <p:spPr>
          <a:xfrm>
            <a:off x="452438" y="1593189"/>
            <a:ext cx="3667125" cy="309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>
            <a:lvl1pPr marL="457200" lvl="0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1pPr>
            <a:lvl2pPr marL="914400" lvl="1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2pPr>
            <a:lvl3pPr marL="1371600" lvl="2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3pPr>
            <a:lvl4pPr marL="1828800" lvl="3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4pPr>
            <a:lvl5pPr marL="2286000" lvl="4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5pPr>
            <a:lvl6pPr marL="2743200" lvl="5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marL="3200400" lvl="6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marL="3657600" lvl="7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marL="4114800" lvl="8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20"/>
          <p:cNvSpPr>
            <a:spLocks noGrp="1"/>
          </p:cNvSpPr>
          <p:nvPr>
            <p:ph type="pic" idx="3"/>
          </p:nvPr>
        </p:nvSpPr>
        <p:spPr>
          <a:xfrm>
            <a:off x="4572000" y="-152725"/>
            <a:ext cx="4093828" cy="5458437"/>
          </a:xfrm>
          <a:prstGeom prst="rect">
            <a:avLst/>
          </a:prstGeom>
          <a:noFill/>
          <a:ln>
            <a:noFill/>
          </a:ln>
        </p:spPr>
      </p:sp>
      <p:sp>
        <p:nvSpPr>
          <p:cNvPr id="84" name="Google Shape;84;p20"/>
          <p:cNvSpPr txBox="1">
            <a:spLocks noGrp="1"/>
          </p:cNvSpPr>
          <p:nvPr>
            <p:ph type="title"/>
          </p:nvPr>
        </p:nvSpPr>
        <p:spPr>
          <a:xfrm>
            <a:off x="452438" y="404813"/>
            <a:ext cx="3667125" cy="538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20"/>
          <p:cNvSpPr txBox="1">
            <a:spLocks noGrp="1"/>
          </p:cNvSpPr>
          <p:nvPr>
            <p:ph type="sldNum" idx="12"/>
          </p:nvPr>
        </p:nvSpPr>
        <p:spPr>
          <a:xfrm>
            <a:off x="4500562" y="4905375"/>
            <a:ext cx="138189" cy="14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520707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">
  <p:cSld name="Section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1"/>
          <p:cNvSpPr txBox="1">
            <a:spLocks noGrp="1"/>
          </p:cNvSpPr>
          <p:nvPr>
            <p:ph type="title"/>
          </p:nvPr>
        </p:nvSpPr>
        <p:spPr>
          <a:xfrm>
            <a:off x="452436" y="1700213"/>
            <a:ext cx="8239127" cy="174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None/>
              <a:defRPr sz="4400" b="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1"/>
          <p:cNvSpPr txBox="1">
            <a:spLocks noGrp="1"/>
          </p:cNvSpPr>
          <p:nvPr>
            <p:ph type="sldNum" idx="12"/>
          </p:nvPr>
        </p:nvSpPr>
        <p:spPr>
          <a:xfrm>
            <a:off x="4500562" y="4906962"/>
            <a:ext cx="138189" cy="14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0677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2"/>
          <p:cNvSpPr txBox="1">
            <a:spLocks noGrp="1"/>
          </p:cNvSpPr>
          <p:nvPr>
            <p:ph type="title"/>
          </p:nvPr>
        </p:nvSpPr>
        <p:spPr>
          <a:xfrm>
            <a:off x="452438" y="404813"/>
            <a:ext cx="8239125" cy="538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2"/>
          <p:cNvSpPr txBox="1">
            <a:spLocks noGrp="1"/>
          </p:cNvSpPr>
          <p:nvPr>
            <p:ph type="body" idx="1"/>
          </p:nvPr>
        </p:nvSpPr>
        <p:spPr>
          <a:xfrm>
            <a:off x="452438" y="889861"/>
            <a:ext cx="8239125" cy="350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 b="1"/>
            </a:lvl1pPr>
            <a:lvl2pPr marL="914400" lvl="1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2pPr>
            <a:lvl3pPr marL="1371600" lvl="2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3pPr>
            <a:lvl4pPr marL="1828800" lvl="3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4pPr>
            <a:lvl5pPr marL="2286000" lvl="4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5pPr>
            <a:lvl6pPr marL="2743200" lvl="5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marL="3200400" lvl="6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marL="3657600" lvl="7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marL="4114800" lvl="8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92" name="Google Shape;92;p22"/>
          <p:cNvSpPr txBox="1">
            <a:spLocks noGrp="1"/>
          </p:cNvSpPr>
          <p:nvPr>
            <p:ph type="sldNum" idx="12"/>
          </p:nvPr>
        </p:nvSpPr>
        <p:spPr>
          <a:xfrm>
            <a:off x="4500562" y="4905375"/>
            <a:ext cx="138189" cy="14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109528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3"/>
          <p:cNvSpPr txBox="1">
            <a:spLocks noGrp="1"/>
          </p:cNvSpPr>
          <p:nvPr>
            <p:ph type="title"/>
          </p:nvPr>
        </p:nvSpPr>
        <p:spPr>
          <a:xfrm>
            <a:off x="452438" y="404813"/>
            <a:ext cx="8239125" cy="538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3"/>
          <p:cNvSpPr txBox="1">
            <a:spLocks noGrp="1"/>
          </p:cNvSpPr>
          <p:nvPr>
            <p:ph type="body" idx="1"/>
          </p:nvPr>
        </p:nvSpPr>
        <p:spPr>
          <a:xfrm>
            <a:off x="452438" y="889861"/>
            <a:ext cx="8239125" cy="350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 b="1"/>
            </a:lvl1pPr>
            <a:lvl2pPr marL="914400" lvl="1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2pPr>
            <a:lvl3pPr marL="1371600" lvl="2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3pPr>
            <a:lvl4pPr marL="1828800" lvl="3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4pPr>
            <a:lvl5pPr marL="2286000" lvl="4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5pPr>
            <a:lvl6pPr marL="2743200" lvl="5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marL="3200400" lvl="6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marL="3657600" lvl="7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marL="4114800" lvl="8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96" name="Google Shape;96;p23"/>
          <p:cNvSpPr txBox="1">
            <a:spLocks noGrp="1"/>
          </p:cNvSpPr>
          <p:nvPr>
            <p:ph type="body" idx="2"/>
          </p:nvPr>
        </p:nvSpPr>
        <p:spPr>
          <a:xfrm>
            <a:off x="452438" y="1593189"/>
            <a:ext cx="8239125" cy="30960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/>
            </a:lvl1pPr>
            <a:lvl2pPr marL="914400" lvl="1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/>
            </a:lvl2pPr>
            <a:lvl3pPr marL="1371600" lvl="2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/>
            </a:lvl3pPr>
            <a:lvl4pPr marL="1828800" lvl="3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/>
            </a:lvl4pPr>
            <a:lvl5pPr marL="228600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/>
            </a:lvl5pPr>
            <a:lvl6pPr marL="2743200" lvl="5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marL="3200400" lvl="6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marL="3657600" lvl="7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marL="4114800" lvl="8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97" name="Google Shape;97;p23"/>
          <p:cNvSpPr txBox="1">
            <a:spLocks noGrp="1"/>
          </p:cNvSpPr>
          <p:nvPr>
            <p:ph type="sldNum" idx="12"/>
          </p:nvPr>
        </p:nvSpPr>
        <p:spPr>
          <a:xfrm>
            <a:off x="4500562" y="4905375"/>
            <a:ext cx="138189" cy="14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471531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tement">
  <p:cSld name="Statement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4"/>
          <p:cNvSpPr txBox="1">
            <a:spLocks noGrp="1"/>
          </p:cNvSpPr>
          <p:nvPr>
            <p:ph type="body" idx="1"/>
          </p:nvPr>
        </p:nvSpPr>
        <p:spPr>
          <a:xfrm>
            <a:off x="452438" y="1845316"/>
            <a:ext cx="8239125" cy="1452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>
            <a:lvl1pPr marL="457200" lvl="0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None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None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None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None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None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marL="3200400" lvl="6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marL="3657600" lvl="7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marL="4114800" lvl="8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100" name="Google Shape;100;p24"/>
          <p:cNvSpPr txBox="1">
            <a:spLocks noGrp="1"/>
          </p:cNvSpPr>
          <p:nvPr>
            <p:ph type="sldNum" idx="12"/>
          </p:nvPr>
        </p:nvSpPr>
        <p:spPr>
          <a:xfrm>
            <a:off x="4500562" y="4905375"/>
            <a:ext cx="138189" cy="14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500497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Fact">
  <p:cSld name="Big Fact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5"/>
          <p:cNvSpPr txBox="1">
            <a:spLocks noGrp="1"/>
          </p:cNvSpPr>
          <p:nvPr>
            <p:ph type="body" idx="1"/>
          </p:nvPr>
        </p:nvSpPr>
        <p:spPr>
          <a:xfrm>
            <a:off x="452438" y="403473"/>
            <a:ext cx="8239125" cy="2715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normAutofit/>
          </a:bodyPr>
          <a:lstStyle>
            <a:lvl1pPr marL="457200" lvl="0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400"/>
              <a:buFont typeface="Helvetica Neue"/>
              <a:buNone/>
              <a:defRPr sz="9400" b="1"/>
            </a:lvl1pPr>
            <a:lvl2pPr marL="914400" lvl="1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400"/>
              <a:buFont typeface="Helvetica Neue"/>
              <a:buNone/>
              <a:defRPr sz="9400" b="1"/>
            </a:lvl2pPr>
            <a:lvl3pPr marL="1371600" lvl="2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400"/>
              <a:buFont typeface="Helvetica Neue"/>
              <a:buNone/>
              <a:defRPr sz="9400" b="1"/>
            </a:lvl3pPr>
            <a:lvl4pPr marL="1828800" lvl="3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400"/>
              <a:buFont typeface="Helvetica Neue"/>
              <a:buNone/>
              <a:defRPr sz="9400" b="1"/>
            </a:lvl4pPr>
            <a:lvl5pPr marL="2286000" lvl="4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400"/>
              <a:buFont typeface="Helvetica Neue"/>
              <a:buNone/>
              <a:defRPr sz="9400" b="1"/>
            </a:lvl5pPr>
            <a:lvl6pPr marL="2743200" lvl="5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marL="3200400" lvl="6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marL="3657600" lvl="7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marL="4114800" lvl="8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body" idx="2"/>
          </p:nvPr>
        </p:nvSpPr>
        <p:spPr>
          <a:xfrm>
            <a:off x="452438" y="3098317"/>
            <a:ext cx="8239125" cy="350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 b="1"/>
            </a:lvl1pPr>
            <a:lvl2pPr marL="914400" lvl="1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2pPr>
            <a:lvl3pPr marL="1371600" lvl="2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3pPr>
            <a:lvl4pPr marL="1828800" lvl="3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4pPr>
            <a:lvl5pPr marL="2286000" lvl="4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5pPr>
            <a:lvl6pPr marL="2743200" lvl="5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marL="3200400" lvl="6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marL="3657600" lvl="7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marL="4114800" lvl="8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sldNum" idx="12"/>
          </p:nvPr>
        </p:nvSpPr>
        <p:spPr>
          <a:xfrm>
            <a:off x="4500562" y="4905375"/>
            <a:ext cx="138189" cy="14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169821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6"/>
          <p:cNvSpPr txBox="1">
            <a:spLocks noGrp="1"/>
          </p:cNvSpPr>
          <p:nvPr>
            <p:ph type="body" idx="1"/>
          </p:nvPr>
        </p:nvSpPr>
        <p:spPr>
          <a:xfrm>
            <a:off x="911259" y="4003295"/>
            <a:ext cx="7575020" cy="238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1400" b="1"/>
            </a:lvl1pPr>
            <a:lvl2pPr marL="914400" lvl="1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2pPr>
            <a:lvl3pPr marL="1371600" lvl="2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3pPr>
            <a:lvl4pPr marL="1828800" lvl="3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4pPr>
            <a:lvl5pPr marL="2286000" lvl="4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5pPr>
            <a:lvl6pPr marL="2743200" lvl="5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marL="3200400" lvl="6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marL="3657600" lvl="7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marL="4114800" lvl="8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107" name="Google Shape;107;p26"/>
          <p:cNvSpPr txBox="1">
            <a:spLocks noGrp="1"/>
          </p:cNvSpPr>
          <p:nvPr>
            <p:ph type="body" idx="2"/>
          </p:nvPr>
        </p:nvSpPr>
        <p:spPr>
          <a:xfrm>
            <a:off x="657721" y="1852448"/>
            <a:ext cx="7828558" cy="1438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marL="3200400" lvl="6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marL="3657600" lvl="7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marL="4114800" lvl="8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 txBox="1">
            <a:spLocks noGrp="1"/>
          </p:cNvSpPr>
          <p:nvPr>
            <p:ph type="sldNum" idx="12"/>
          </p:nvPr>
        </p:nvSpPr>
        <p:spPr>
          <a:xfrm>
            <a:off x="4500562" y="4905375"/>
            <a:ext cx="138189" cy="14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899678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- 3 Up">
  <p:cSld name="Photo - 3 Up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7"/>
          <p:cNvSpPr>
            <a:spLocks noGrp="1"/>
          </p:cNvSpPr>
          <p:nvPr>
            <p:ph type="pic" idx="2"/>
          </p:nvPr>
        </p:nvSpPr>
        <p:spPr>
          <a:xfrm>
            <a:off x="5910263" y="381000"/>
            <a:ext cx="2789662" cy="2231129"/>
          </a:xfrm>
          <a:prstGeom prst="rect">
            <a:avLst/>
          </a:prstGeom>
          <a:noFill/>
          <a:ln>
            <a:noFill/>
          </a:ln>
        </p:spPr>
      </p:sp>
      <p:sp>
        <p:nvSpPr>
          <p:cNvPr id="111" name="Google Shape;111;p27"/>
          <p:cNvSpPr>
            <a:spLocks noGrp="1"/>
          </p:cNvSpPr>
          <p:nvPr>
            <p:ph type="pic" idx="3"/>
          </p:nvPr>
        </p:nvSpPr>
        <p:spPr>
          <a:xfrm>
            <a:off x="5062538" y="1491853"/>
            <a:ext cx="3914775" cy="4556318"/>
          </a:xfrm>
          <a:prstGeom prst="rect">
            <a:avLst/>
          </a:prstGeom>
          <a:noFill/>
          <a:ln>
            <a:noFill/>
          </a:ln>
        </p:spPr>
      </p:sp>
      <p:sp>
        <p:nvSpPr>
          <p:cNvPr id="112" name="Google Shape;112;p27"/>
          <p:cNvSpPr>
            <a:spLocks noGrp="1"/>
          </p:cNvSpPr>
          <p:nvPr>
            <p:ph type="pic" idx="4"/>
          </p:nvPr>
        </p:nvSpPr>
        <p:spPr>
          <a:xfrm>
            <a:off x="-52387" y="185738"/>
            <a:ext cx="6229350" cy="4672013"/>
          </a:xfrm>
          <a:prstGeom prst="rect">
            <a:avLst/>
          </a:prstGeom>
          <a:noFill/>
          <a:ln>
            <a:noFill/>
          </a:ln>
        </p:spPr>
      </p:sp>
      <p:sp>
        <p:nvSpPr>
          <p:cNvPr id="113" name="Google Shape;113;p27"/>
          <p:cNvSpPr txBox="1">
            <a:spLocks noGrp="1"/>
          </p:cNvSpPr>
          <p:nvPr>
            <p:ph type="sldNum" idx="12"/>
          </p:nvPr>
        </p:nvSpPr>
        <p:spPr>
          <a:xfrm>
            <a:off x="4500562" y="4905375"/>
            <a:ext cx="138189" cy="14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928916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">
  <p:cSld name="Photo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8"/>
          <p:cNvSpPr>
            <a:spLocks noGrp="1"/>
          </p:cNvSpPr>
          <p:nvPr>
            <p:ph type="pic" idx="2"/>
          </p:nvPr>
        </p:nvSpPr>
        <p:spPr>
          <a:xfrm>
            <a:off x="-500062" y="-2071687"/>
            <a:ext cx="10144125" cy="8115300"/>
          </a:xfrm>
          <a:prstGeom prst="rect">
            <a:avLst/>
          </a:prstGeom>
          <a:noFill/>
          <a:ln>
            <a:noFill/>
          </a:ln>
        </p:spPr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4500562" y="4905375"/>
            <a:ext cx="138189" cy="14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Helvetica Neue"/>
              <a:buNone/>
              <a:defRPr>
                <a:solidFill>
                  <a:srgbClr val="FFFFFF"/>
                </a:solidFill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Helvetica Neue"/>
              <a:buNone/>
              <a:defRPr>
                <a:solidFill>
                  <a:srgbClr val="FFFFFF"/>
                </a:solidFill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Helvetica Neue"/>
              <a:buNone/>
              <a:defRPr>
                <a:solidFill>
                  <a:srgbClr val="FFFFFF"/>
                </a:solidFill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Helvetica Neue"/>
              <a:buNone/>
              <a:defRPr>
                <a:solidFill>
                  <a:srgbClr val="FFFFFF"/>
                </a:solidFill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Helvetica Neue"/>
              <a:buNone/>
              <a:defRPr>
                <a:solidFill>
                  <a:srgbClr val="FFFFFF"/>
                </a:solidFill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Helvetica Neue"/>
              <a:buNone/>
              <a:defRPr>
                <a:solidFill>
                  <a:srgbClr val="FFFFFF"/>
                </a:solidFill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Helvetica Neue"/>
              <a:buNone/>
              <a:defRPr>
                <a:solidFill>
                  <a:srgbClr val="FFFFFF"/>
                </a:solidFill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Helvetica Neue"/>
              <a:buNone/>
              <a:defRPr>
                <a:solidFill>
                  <a:srgbClr val="FFFFFF"/>
                </a:solidFill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Helvetica Neue"/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761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5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84548" y="114228"/>
            <a:ext cx="7574905" cy="6001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900" b="1" i="0">
                <a:solidFill>
                  <a:srgbClr val="F29D5B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21229" y="2329441"/>
            <a:ext cx="3673792" cy="5078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0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9/28/2023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1" y="4783455"/>
            <a:ext cx="210312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26738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9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228600">
        <a:defRPr>
          <a:latin typeface="+mn-lt"/>
          <a:ea typeface="+mn-ea"/>
          <a:cs typeface="+mn-cs"/>
        </a:defRPr>
      </a:lvl2pPr>
      <a:lvl3pPr marL="457200">
        <a:defRPr>
          <a:latin typeface="+mn-lt"/>
          <a:ea typeface="+mn-ea"/>
          <a:cs typeface="+mn-cs"/>
        </a:defRPr>
      </a:lvl3pPr>
      <a:lvl4pPr marL="685800">
        <a:defRPr>
          <a:latin typeface="+mn-lt"/>
          <a:ea typeface="+mn-ea"/>
          <a:cs typeface="+mn-cs"/>
        </a:defRPr>
      </a:lvl4pPr>
      <a:lvl5pPr marL="914400">
        <a:defRPr>
          <a:latin typeface="+mn-lt"/>
          <a:ea typeface="+mn-ea"/>
          <a:cs typeface="+mn-cs"/>
        </a:defRPr>
      </a:lvl5pPr>
      <a:lvl6pPr marL="1143000">
        <a:defRPr>
          <a:latin typeface="+mn-lt"/>
          <a:ea typeface="+mn-ea"/>
          <a:cs typeface="+mn-cs"/>
        </a:defRPr>
      </a:lvl6pPr>
      <a:lvl7pPr marL="1371600">
        <a:defRPr>
          <a:latin typeface="+mn-lt"/>
          <a:ea typeface="+mn-ea"/>
          <a:cs typeface="+mn-cs"/>
        </a:defRPr>
      </a:lvl7pPr>
      <a:lvl8pPr marL="1600200">
        <a:defRPr>
          <a:latin typeface="+mn-lt"/>
          <a:ea typeface="+mn-ea"/>
          <a:cs typeface="+mn-cs"/>
        </a:defRPr>
      </a:lvl8pPr>
      <a:lvl9pPr marL="18288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28600">
        <a:defRPr>
          <a:latin typeface="+mn-lt"/>
          <a:ea typeface="+mn-ea"/>
          <a:cs typeface="+mn-cs"/>
        </a:defRPr>
      </a:lvl2pPr>
      <a:lvl3pPr marL="457200">
        <a:defRPr>
          <a:latin typeface="+mn-lt"/>
          <a:ea typeface="+mn-ea"/>
          <a:cs typeface="+mn-cs"/>
        </a:defRPr>
      </a:lvl3pPr>
      <a:lvl4pPr marL="685800">
        <a:defRPr>
          <a:latin typeface="+mn-lt"/>
          <a:ea typeface="+mn-ea"/>
          <a:cs typeface="+mn-cs"/>
        </a:defRPr>
      </a:lvl4pPr>
      <a:lvl5pPr marL="914400">
        <a:defRPr>
          <a:latin typeface="+mn-lt"/>
          <a:ea typeface="+mn-ea"/>
          <a:cs typeface="+mn-cs"/>
        </a:defRPr>
      </a:lvl5pPr>
      <a:lvl6pPr marL="1143000">
        <a:defRPr>
          <a:latin typeface="+mn-lt"/>
          <a:ea typeface="+mn-ea"/>
          <a:cs typeface="+mn-cs"/>
        </a:defRPr>
      </a:lvl6pPr>
      <a:lvl7pPr marL="1371600">
        <a:defRPr>
          <a:latin typeface="+mn-lt"/>
          <a:ea typeface="+mn-ea"/>
          <a:cs typeface="+mn-cs"/>
        </a:defRPr>
      </a:lvl7pPr>
      <a:lvl8pPr marL="1600200">
        <a:defRPr>
          <a:latin typeface="+mn-lt"/>
          <a:ea typeface="+mn-ea"/>
          <a:cs typeface="+mn-cs"/>
        </a:defRPr>
      </a:lvl8pPr>
      <a:lvl9pPr marL="1828800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1425980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74264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8ED772-55FF-00BB-B9CB-60A939925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DBBF0D-B057-D3B2-DA15-20CAD13D88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B1CF2-5010-8276-6BEA-D9DFA518E0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1C5F24-2270-BE49-9EF6-847F682A52D0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136AE4-6208-E692-B26F-B0514340C0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BA7BAF-BB8B-CB31-C683-4CF9D9BBD1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3D4F10-EB5E-0847-A922-435288E25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757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3"/>
          <p:cNvSpPr txBox="1">
            <a:spLocks noGrp="1"/>
          </p:cNvSpPr>
          <p:nvPr>
            <p:ph type="title"/>
          </p:nvPr>
        </p:nvSpPr>
        <p:spPr>
          <a:xfrm>
            <a:off x="784548" y="114228"/>
            <a:ext cx="7574905" cy="60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900" b="1" i="0" u="none" strike="noStrike" cap="none">
                <a:solidFill>
                  <a:srgbClr val="F29D5B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43"/>
          <p:cNvSpPr txBox="1">
            <a:spLocks noGrp="1"/>
          </p:cNvSpPr>
          <p:nvPr>
            <p:ph type="body" idx="1"/>
          </p:nvPr>
        </p:nvSpPr>
        <p:spPr>
          <a:xfrm>
            <a:off x="621229" y="2329441"/>
            <a:ext cx="3673792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43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08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9pPr>
          </a:lstStyle>
          <a:p>
            <a:endParaRPr/>
          </a:p>
        </p:txBody>
      </p:sp>
      <p:sp>
        <p:nvSpPr>
          <p:cNvPr id="13" name="Google Shape;13;p43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12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9pPr>
          </a:lstStyle>
          <a:p>
            <a:endParaRPr/>
          </a:p>
        </p:txBody>
      </p:sp>
      <p:sp>
        <p:nvSpPr>
          <p:cNvPr id="14" name="Google Shape;14;p43"/>
          <p:cNvSpPr txBox="1">
            <a:spLocks noGrp="1"/>
          </p:cNvSpPr>
          <p:nvPr>
            <p:ph type="sldNum" idx="12"/>
          </p:nvPr>
        </p:nvSpPr>
        <p:spPr>
          <a:xfrm>
            <a:off x="6583681" y="4783455"/>
            <a:ext cx="210312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3231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05110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452438" y="404813"/>
            <a:ext cx="8239125" cy="537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452438" y="1593189"/>
            <a:ext cx="8239125" cy="30960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>
            <a:lvl1pPr marL="457200" marR="0" lvl="0" indent="-3683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683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683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683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683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683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683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683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683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4500562" y="4905375"/>
            <a:ext cx="138189" cy="14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50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92938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0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2.xml"/><Relationship Id="rId5" Type="http://schemas.microsoft.com/office/2007/relationships/hdphoto" Target="../media/hdphoto4.wdp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GEtRE_YXHGU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6.jpe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0.png"/><Relationship Id="rId4" Type="http://schemas.openxmlformats.org/officeDocument/2006/relationships/image" Target="../media/image20.png"/><Relationship Id="rId9" Type="http://schemas.microsoft.com/office/2007/relationships/hdphoto" Target="../media/hdphoto5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9.xml"/><Relationship Id="rId4" Type="http://schemas.openxmlformats.org/officeDocument/2006/relationships/comments" Target="../comments/commen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9.xml"/><Relationship Id="rId4" Type="http://schemas.openxmlformats.org/officeDocument/2006/relationships/comments" Target="../comments/commen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9.xml"/><Relationship Id="rId4" Type="http://schemas.openxmlformats.org/officeDocument/2006/relationships/comments" Target="../comments/commen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9.xml"/><Relationship Id="rId4" Type="http://schemas.openxmlformats.org/officeDocument/2006/relationships/comments" Target="../comments/commen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1"/>
          <p:cNvSpPr txBox="1"/>
          <p:nvPr/>
        </p:nvSpPr>
        <p:spPr>
          <a:xfrm>
            <a:off x="501445" y="601775"/>
            <a:ext cx="8268929" cy="2318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Oswald"/>
              <a:buNone/>
              <a:tabLst/>
              <a:defRPr/>
            </a:pPr>
            <a:r>
              <a:rPr kumimoji="0" lang="en-US" sz="6000" b="1" i="1" u="none" strike="noStrike" kern="0" cap="none" spc="0" normalizeH="0" baseline="0" noProof="0" dirty="0">
                <a:ln>
                  <a:noFill/>
                </a:ln>
                <a:solidFill>
                  <a:srgbClr val="A49665"/>
                </a:solidFill>
                <a:effectLst/>
                <a:uLnTx/>
                <a:uFillTx/>
                <a:latin typeface="Oswald"/>
                <a:ea typeface="Oswald"/>
                <a:cs typeface="Oswald"/>
                <a:sym typeface="Oswald"/>
              </a:rPr>
              <a:t>WELCOME</a:t>
            </a:r>
            <a:r>
              <a:rPr kumimoji="0" lang="en-US" sz="6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"/>
                <a:ea typeface="Oswald"/>
                <a:cs typeface="Oswald"/>
                <a:sym typeface="Oswald"/>
              </a:rPr>
              <a:t> 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Oswald"/>
              <a:buNone/>
              <a:tabLst/>
              <a:defRPr/>
            </a:pPr>
            <a:r>
              <a:rPr kumimoji="0" lang="en-US" sz="6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"/>
                <a:ea typeface="Oswald"/>
                <a:cs typeface="Oswald"/>
                <a:sym typeface="Oswald"/>
              </a:rPr>
              <a:t>FUTURE ENGINEERS</a:t>
            </a:r>
            <a:endParaRPr kumimoji="0" sz="8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4" name="Google Shape;134;p31"/>
          <p:cNvSpPr txBox="1"/>
          <p:nvPr/>
        </p:nvSpPr>
        <p:spPr>
          <a:xfrm>
            <a:off x="501445" y="3241723"/>
            <a:ext cx="7885471" cy="10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Dr. Cathy Blat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lang="en-US" sz="2700" dirty="0">
                <a:solidFill>
                  <a:srgbClr val="FFFFFF"/>
                </a:solidFill>
              </a:rPr>
              <a:t>Assistant Dean for Student Experiences</a:t>
            </a:r>
            <a:endParaRPr kumimoji="0" sz="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8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90451" cy="5169626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8"/>
          <p:cNvSpPr txBox="1">
            <a:spLocks noGrp="1"/>
          </p:cNvSpPr>
          <p:nvPr>
            <p:ph type="title"/>
          </p:nvPr>
        </p:nvSpPr>
        <p:spPr>
          <a:xfrm>
            <a:off x="646525" y="344250"/>
            <a:ext cx="4253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2720" b="1" i="1" dirty="0">
                <a:solidFill>
                  <a:srgbClr val="005035"/>
                </a:solidFill>
                <a:latin typeface="Arial Narrow"/>
                <a:ea typeface="Arial Narrow"/>
                <a:cs typeface="Arial Narrow"/>
                <a:sym typeface="Arial Narrow"/>
              </a:rPr>
              <a:t>Undergraduate Research Experience</a:t>
            </a:r>
            <a:endParaRPr sz="2720" b="1" i="1" dirty="0">
              <a:solidFill>
                <a:srgbClr val="005035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90" name="Google Shape;90;p18"/>
          <p:cNvSpPr txBox="1">
            <a:spLocks noGrp="1"/>
          </p:cNvSpPr>
          <p:nvPr>
            <p:ph type="body" idx="1"/>
          </p:nvPr>
        </p:nvSpPr>
        <p:spPr>
          <a:xfrm>
            <a:off x="604559" y="1261200"/>
            <a:ext cx="4143000" cy="314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10000"/>
          </a:bodyPr>
          <a:lstStyle/>
          <a:p>
            <a:pPr marL="0" lvl="0" indent="0">
              <a:spcAft>
                <a:spcPts val="1200"/>
              </a:spcAft>
              <a:buNone/>
            </a:pPr>
            <a:r>
              <a:rPr lang="en-US" dirty="0">
                <a:latin typeface="+mj-lt"/>
                <a:ea typeface="Arial Narrow"/>
                <a:cs typeface="Arial Narrow"/>
                <a:sym typeface="Arial Narrow"/>
              </a:rPr>
              <a:t>Sarah is a Senior in Mechanical Engineering with a </a:t>
            </a:r>
            <a:r>
              <a:rPr lang="en-US" b="1" dirty="0">
                <a:latin typeface="+mj-lt"/>
                <a:ea typeface="Arial Narrow"/>
                <a:cs typeface="Arial Narrow"/>
                <a:sym typeface="Arial Narrow"/>
              </a:rPr>
              <a:t>Minor in Chinese </a:t>
            </a:r>
            <a:r>
              <a:rPr lang="en-US" dirty="0">
                <a:latin typeface="+mj-lt"/>
                <a:ea typeface="Arial Narrow"/>
                <a:cs typeface="Arial Narrow"/>
                <a:sym typeface="Arial Narrow"/>
              </a:rPr>
              <a:t>and an </a:t>
            </a:r>
            <a:r>
              <a:rPr lang="en-US" b="1" dirty="0">
                <a:latin typeface="+mj-lt"/>
                <a:ea typeface="Arial Narrow"/>
                <a:cs typeface="Arial Narrow"/>
                <a:sym typeface="Arial Narrow"/>
              </a:rPr>
              <a:t>Energy Concentration</a:t>
            </a:r>
            <a:r>
              <a:rPr lang="en-US" dirty="0">
                <a:latin typeface="+mj-lt"/>
                <a:ea typeface="Arial Narrow"/>
                <a:cs typeface="Arial Narrow"/>
                <a:sym typeface="Arial Narrow"/>
              </a:rPr>
              <a:t>. She did an Undergraduate Research Experience </a:t>
            </a:r>
            <a:r>
              <a:rPr lang="en-US" dirty="0">
                <a:latin typeface="+mj-lt"/>
              </a:rPr>
              <a:t>in wind energy systems. </a:t>
            </a:r>
          </a:p>
          <a:p>
            <a:pPr marL="0" lvl="0" indent="0">
              <a:spcAft>
                <a:spcPts val="1200"/>
              </a:spcAft>
              <a:buNone/>
            </a:pPr>
            <a:r>
              <a:rPr lang="en-US" dirty="0">
                <a:latin typeface="+mj-lt"/>
              </a:rPr>
              <a:t>“I participated in this program last summer and it was honestly one of my favorite experiences. Students get the opportunity to work on NSF-funded research projects at UT Dallas. They are paid and housing is offered by the program. I learned so much and LOVED this program.”</a:t>
            </a:r>
            <a:endParaRPr dirty="0">
              <a:latin typeface="+mj-lt"/>
              <a:ea typeface="Arial Narrow"/>
              <a:cs typeface="Arial Narrow"/>
              <a:sym typeface="Arial Narrow"/>
            </a:endParaRPr>
          </a:p>
        </p:txBody>
      </p:sp>
      <p:sp>
        <p:nvSpPr>
          <p:cNvPr id="91" name="Google Shape;91;p18"/>
          <p:cNvSpPr txBox="1">
            <a:spLocks noGrp="1"/>
          </p:cNvSpPr>
          <p:nvPr>
            <p:ph type="body" idx="1"/>
          </p:nvPr>
        </p:nvSpPr>
        <p:spPr>
          <a:xfrm>
            <a:off x="5729775" y="1380075"/>
            <a:ext cx="2646000" cy="314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rial Narrow"/>
                <a:ea typeface="Arial Narrow"/>
                <a:cs typeface="Arial Narrow"/>
                <a:sym typeface="Arial Narrow"/>
              </a:rPr>
              <a:t>Add your own image here.</a:t>
            </a:r>
            <a:endParaRPr dirty="0"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rial Narrow"/>
                <a:ea typeface="Arial Narrow"/>
                <a:cs typeface="Arial Narrow"/>
                <a:sym typeface="Arial Narrow"/>
              </a:rPr>
              <a:t>Crop your image to fit</a:t>
            </a:r>
            <a:endParaRPr dirty="0"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rial Narrow"/>
                <a:ea typeface="Arial Narrow"/>
                <a:cs typeface="Arial Narrow"/>
                <a:sym typeface="Arial Narrow"/>
              </a:rPr>
              <a:t>the gray box </a:t>
            </a:r>
            <a:endParaRPr dirty="0"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91999C-87F2-497E-A16B-7EAD5C7D611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0225" y="905665"/>
            <a:ext cx="4442892" cy="33321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BB9313-862E-4B0C-9E44-012D0FEC47D5}"/>
              </a:ext>
            </a:extLst>
          </p:cNvPr>
          <p:cNvSpPr txBox="1"/>
          <p:nvPr/>
        </p:nvSpPr>
        <p:spPr>
          <a:xfrm>
            <a:off x="6252936" y="4620280"/>
            <a:ext cx="23897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Sara</a:t>
            </a:r>
          </a:p>
          <a:p>
            <a:r>
              <a:rPr lang="en-US" dirty="0">
                <a:solidFill>
                  <a:schemeClr val="bg1"/>
                </a:solidFill>
              </a:rPr>
              <a:t>Mechanical Engineering</a:t>
            </a:r>
          </a:p>
        </p:txBody>
      </p:sp>
    </p:spTree>
    <p:extLst>
      <p:ext uri="{BB962C8B-B14F-4D97-AF65-F5344CB8AC3E}">
        <p14:creationId xmlns:p14="http://schemas.microsoft.com/office/powerpoint/2010/main" val="25700167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32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225" y="-29225"/>
            <a:ext cx="9195955" cy="51727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2C5B0D8-4378-4C74-94EF-3ADBD736C941}"/>
              </a:ext>
            </a:extLst>
          </p:cNvPr>
          <p:cNvSpPr/>
          <p:nvPr/>
        </p:nvSpPr>
        <p:spPr>
          <a:xfrm>
            <a:off x="1803400" y="864077"/>
            <a:ext cx="6515100" cy="33861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85800">
              <a:lnSpc>
                <a:spcPct val="170000"/>
              </a:lnSpc>
              <a:buClr>
                <a:srgbClr val="FFFFFF"/>
              </a:buClr>
              <a:buSzPts val="8000"/>
            </a:pPr>
            <a:r>
              <a:rPr lang="en-US" sz="4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Oswald"/>
                <a:sym typeface="Oswald"/>
              </a:rPr>
              <a:t>Why Choose </a:t>
            </a:r>
          </a:p>
          <a:p>
            <a:pPr lvl="0" algn="ctr" defTabSz="685800">
              <a:lnSpc>
                <a:spcPct val="170000"/>
              </a:lnSpc>
              <a:buClr>
                <a:srgbClr val="FFFFFF"/>
              </a:buClr>
              <a:buSzPts val="8000"/>
            </a:pPr>
            <a:r>
              <a:rPr lang="en-US" sz="4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Oswald"/>
                <a:sym typeface="Oswald"/>
              </a:rPr>
              <a:t>The William States Lee College of Engineering?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56298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32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225" y="-29225"/>
            <a:ext cx="9195955" cy="51727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21;p29">
            <a:extLst>
              <a:ext uri="{FF2B5EF4-FFF2-40B4-BE49-F238E27FC236}">
                <a16:creationId xmlns:a16="http://schemas.microsoft.com/office/drawing/2014/main" id="{41137804-4BF5-469B-8254-ABE3E6E05617}"/>
              </a:ext>
            </a:extLst>
          </p:cNvPr>
          <p:cNvSpPr txBox="1"/>
          <p:nvPr/>
        </p:nvSpPr>
        <p:spPr>
          <a:xfrm>
            <a:off x="1690794" y="671829"/>
            <a:ext cx="7059506" cy="3799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/>
          <a:p>
            <a:pPr marL="514350" indent="-514350" defTabSz="685800">
              <a:lnSpc>
                <a:spcPct val="170000"/>
              </a:lnSpc>
              <a:buClr>
                <a:srgbClr val="FFFFFF"/>
              </a:buClr>
              <a:buSzPct val="100000"/>
              <a:buAutoNum type="arabicPeriod"/>
            </a:pPr>
            <a:r>
              <a:rPr lang="en-US" sz="3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Oswald"/>
                <a:sym typeface="Oswald"/>
              </a:rPr>
              <a:t>Learning Environment</a:t>
            </a:r>
          </a:p>
          <a:p>
            <a:pPr marL="514350" indent="-514350" defTabSz="685800">
              <a:lnSpc>
                <a:spcPct val="170000"/>
              </a:lnSpc>
              <a:buClr>
                <a:srgbClr val="FFFFFF"/>
              </a:buClr>
              <a:buSzPct val="100000"/>
              <a:buAutoNum type="arabicPeriod"/>
            </a:pPr>
            <a:r>
              <a:rPr lang="en-US" sz="3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Oswald"/>
                <a:sym typeface="Oswald"/>
              </a:rPr>
              <a:t>Strong Support System</a:t>
            </a:r>
          </a:p>
          <a:p>
            <a:pPr marL="514350" indent="-514350" defTabSz="685800">
              <a:lnSpc>
                <a:spcPct val="170000"/>
              </a:lnSpc>
              <a:buClr>
                <a:srgbClr val="FFFFFF"/>
              </a:buClr>
              <a:buSzPct val="100000"/>
              <a:buAutoNum type="arabicPeriod"/>
            </a:pPr>
            <a:r>
              <a:rPr lang="en-US" sz="3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Oswald"/>
                <a:sym typeface="Oswald"/>
              </a:rPr>
              <a:t>Unmatched Employer Partnerships</a:t>
            </a:r>
            <a:endParaRPr sz="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9104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alphaModFix amt="24000"/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31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225" y="-29225"/>
            <a:ext cx="9247473" cy="52017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31"/>
          <p:cNvSpPr txBox="1">
            <a:spLocks noGrp="1"/>
          </p:cNvSpPr>
          <p:nvPr>
            <p:ph type="title"/>
          </p:nvPr>
        </p:nvSpPr>
        <p:spPr>
          <a:xfrm>
            <a:off x="1219975" y="449575"/>
            <a:ext cx="4253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2720" b="1" i="1" dirty="0">
                <a:solidFill>
                  <a:srgbClr val="005035"/>
                </a:solidFill>
                <a:latin typeface="Arial Narrow"/>
                <a:ea typeface="Arial Narrow"/>
                <a:cs typeface="Arial Narrow"/>
                <a:sym typeface="Arial Narrow"/>
              </a:rPr>
              <a:t>Learning Environment</a:t>
            </a:r>
            <a:endParaRPr sz="2720" b="1" i="1" dirty="0">
              <a:solidFill>
                <a:srgbClr val="005035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65" name="Google Shape;165;p31"/>
          <p:cNvSpPr txBox="1">
            <a:spLocks noGrp="1"/>
          </p:cNvSpPr>
          <p:nvPr>
            <p:ph type="body" idx="1"/>
          </p:nvPr>
        </p:nvSpPr>
        <p:spPr>
          <a:xfrm>
            <a:off x="743463" y="1651157"/>
            <a:ext cx="5588181" cy="38227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rtl="0">
              <a:spcAft>
                <a:spcPts val="1200"/>
              </a:spcAft>
              <a:buNone/>
            </a:pPr>
            <a:r>
              <a:rPr lang="en-US" sz="2400" b="0" dirty="0">
                <a:latin typeface="Arial Narrow"/>
                <a:ea typeface="Arial Narrow"/>
                <a:cs typeface="Arial Narrow"/>
                <a:sym typeface="Arial Narrow"/>
              </a:rPr>
              <a:t>Small class size</a:t>
            </a:r>
          </a:p>
          <a:p>
            <a:pPr marL="0" lvl="0" indent="0" rtl="0">
              <a:spcAft>
                <a:spcPts val="1200"/>
              </a:spcAft>
              <a:buNone/>
            </a:pPr>
            <a:r>
              <a:rPr lang="en-US" sz="2400" b="0" dirty="0">
                <a:latin typeface="Arial Narrow"/>
                <a:ea typeface="Arial Narrow"/>
                <a:cs typeface="Arial Narrow"/>
                <a:sym typeface="Arial Narrow"/>
              </a:rPr>
              <a:t>Small college feel within a large campus setting</a:t>
            </a:r>
          </a:p>
          <a:p>
            <a:pPr marL="0" lvl="0" indent="0" rtl="0">
              <a:spcAft>
                <a:spcPts val="1200"/>
              </a:spcAft>
              <a:buNone/>
            </a:pPr>
            <a:r>
              <a:rPr lang="en-US" sz="2400" b="0" dirty="0">
                <a:latin typeface="Arial Narrow"/>
                <a:ea typeface="Arial Narrow"/>
                <a:cs typeface="Arial Narrow"/>
                <a:sym typeface="Arial Narrow"/>
              </a:rPr>
              <a:t>Students get the best of both worlds</a:t>
            </a:r>
          </a:p>
          <a:p>
            <a:pPr marL="571500" indent="-571500" rtl="0">
              <a:spcAft>
                <a:spcPts val="1200"/>
              </a:spcAft>
            </a:pPr>
            <a:r>
              <a:rPr lang="en-US" sz="2400" b="0" dirty="0">
                <a:latin typeface="Arial Narrow"/>
                <a:ea typeface="Arial Narrow"/>
                <a:cs typeface="Arial Narrow"/>
                <a:sym typeface="Arial Narrow"/>
              </a:rPr>
              <a:t>everything available at a major university in a major city</a:t>
            </a:r>
          </a:p>
          <a:p>
            <a:pPr marL="571500" indent="-571500" rtl="0">
              <a:spcAft>
                <a:spcPts val="1200"/>
              </a:spcAft>
            </a:pPr>
            <a:r>
              <a:rPr lang="en-US" sz="2400" b="0" dirty="0">
                <a:latin typeface="Arial Narrow"/>
                <a:ea typeface="Arial Narrow"/>
                <a:cs typeface="Arial Narrow"/>
                <a:sym typeface="Arial Narrow"/>
              </a:rPr>
              <a:t>an personalized college experience where you are not just a number</a:t>
            </a:r>
          </a:p>
          <a:p>
            <a:pPr indent="-457200" rtl="0">
              <a:spcAft>
                <a:spcPts val="1200"/>
              </a:spcAft>
            </a:pPr>
            <a:endParaRPr lang="en-US" sz="1800" dirty="0"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6076155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alphaModFix amt="19000"/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31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225" y="-29225"/>
            <a:ext cx="9247473" cy="52017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31"/>
          <p:cNvSpPr txBox="1">
            <a:spLocks noGrp="1"/>
          </p:cNvSpPr>
          <p:nvPr>
            <p:ph type="title"/>
          </p:nvPr>
        </p:nvSpPr>
        <p:spPr>
          <a:xfrm>
            <a:off x="1219975" y="449575"/>
            <a:ext cx="4253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2720" b="1" i="1" dirty="0">
                <a:solidFill>
                  <a:srgbClr val="005035"/>
                </a:solidFill>
                <a:latin typeface="Arial Narrow"/>
                <a:ea typeface="Arial Narrow"/>
                <a:cs typeface="Arial Narrow"/>
                <a:sym typeface="Arial Narrow"/>
              </a:rPr>
              <a:t>Learning Environment</a:t>
            </a:r>
            <a:endParaRPr sz="2720" b="1" i="1" dirty="0">
              <a:solidFill>
                <a:srgbClr val="005035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65" name="Google Shape;165;p31"/>
          <p:cNvSpPr txBox="1">
            <a:spLocks noGrp="1"/>
          </p:cNvSpPr>
          <p:nvPr>
            <p:ph type="body" idx="1"/>
          </p:nvPr>
        </p:nvSpPr>
        <p:spPr>
          <a:xfrm>
            <a:off x="958616" y="1320745"/>
            <a:ext cx="6946519" cy="356849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55000" lnSpcReduction="20000"/>
          </a:bodyPr>
          <a:lstStyle/>
          <a:p>
            <a:pPr marL="0" lvl="0" indent="0" rtl="0">
              <a:spcAft>
                <a:spcPts val="1200"/>
              </a:spcAft>
              <a:buNone/>
            </a:pPr>
            <a:r>
              <a:rPr lang="en-US" sz="4200" b="0" dirty="0">
                <a:latin typeface="Arial Narrow"/>
                <a:ea typeface="Arial Narrow"/>
                <a:cs typeface="Arial Narrow"/>
                <a:sym typeface="Arial Narrow"/>
              </a:rPr>
              <a:t>Engineering is a practical discipline, a hands-on profession learning by doing is a key element</a:t>
            </a:r>
          </a:p>
          <a:p>
            <a:pPr marL="0" lvl="0" indent="0" rtl="0">
              <a:spcAft>
                <a:spcPts val="1200"/>
              </a:spcAft>
              <a:buNone/>
            </a:pPr>
            <a:r>
              <a:rPr lang="en-US" sz="4200" b="0" dirty="0">
                <a:latin typeface="Arial Narrow"/>
                <a:ea typeface="Arial Narrow"/>
                <a:cs typeface="Arial Narrow"/>
                <a:sym typeface="Arial Narrow"/>
              </a:rPr>
              <a:t>Students are able to build essential skills by</a:t>
            </a:r>
          </a:p>
          <a:p>
            <a:pPr marL="571500" indent="-571500" rtl="0">
              <a:spcAft>
                <a:spcPts val="1200"/>
              </a:spcAft>
            </a:pPr>
            <a:r>
              <a:rPr lang="en-US" sz="4200" b="0" dirty="0">
                <a:latin typeface="Arial Narrow"/>
                <a:ea typeface="Arial Narrow"/>
                <a:cs typeface="Arial Narrow"/>
                <a:sym typeface="Arial Narrow"/>
              </a:rPr>
              <a:t>Designing</a:t>
            </a:r>
          </a:p>
          <a:p>
            <a:pPr marL="571500" indent="-571500" rtl="0">
              <a:spcAft>
                <a:spcPts val="1200"/>
              </a:spcAft>
            </a:pPr>
            <a:r>
              <a:rPr lang="en-US" sz="4200" b="0" dirty="0">
                <a:latin typeface="Arial Narrow"/>
                <a:ea typeface="Arial Narrow"/>
                <a:cs typeface="Arial Narrow"/>
                <a:sym typeface="Arial Narrow"/>
              </a:rPr>
              <a:t>Testing</a:t>
            </a:r>
          </a:p>
          <a:p>
            <a:pPr marL="571500" indent="-571500" rtl="0">
              <a:spcAft>
                <a:spcPts val="1200"/>
              </a:spcAft>
            </a:pPr>
            <a:r>
              <a:rPr lang="en-US" sz="4200" b="0" dirty="0">
                <a:latin typeface="Arial Narrow"/>
                <a:ea typeface="Arial Narrow"/>
                <a:cs typeface="Arial Narrow"/>
                <a:sym typeface="Arial Narrow"/>
              </a:rPr>
              <a:t>Building</a:t>
            </a:r>
          </a:p>
          <a:p>
            <a:pPr marL="0" lvl="0" indent="0" rtl="0">
              <a:spcAft>
                <a:spcPts val="1200"/>
              </a:spcAft>
              <a:buNone/>
            </a:pPr>
            <a:r>
              <a:rPr lang="en-US" sz="4200" b="0" dirty="0">
                <a:latin typeface="Arial Narrow"/>
                <a:ea typeface="Arial Narrow"/>
                <a:cs typeface="Arial Narrow"/>
                <a:sym typeface="Arial Narrow"/>
              </a:rPr>
              <a:t>Unique opportunities for learning</a:t>
            </a:r>
          </a:p>
          <a:p>
            <a:pPr indent="-457200" rtl="0">
              <a:spcAft>
                <a:spcPts val="1200"/>
              </a:spcAft>
            </a:pPr>
            <a:endParaRPr lang="en-US" dirty="0"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6573146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8333CA-A1FF-4E78-A6E6-69B95A21C5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1557"/>
          <a:stretch/>
        </p:blipFill>
        <p:spPr>
          <a:xfrm>
            <a:off x="0" y="0"/>
            <a:ext cx="4358898" cy="27717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CBBACC4-42D7-4DCD-B327-7EB6EACA12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8898" y="0"/>
            <a:ext cx="4785102" cy="27717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9C6778-1F34-4F2C-A47B-C0CACC2AF3F3}"/>
              </a:ext>
            </a:extLst>
          </p:cNvPr>
          <p:cNvSpPr txBox="1"/>
          <p:nvPr/>
        </p:nvSpPr>
        <p:spPr>
          <a:xfrm>
            <a:off x="418455" y="3277892"/>
            <a:ext cx="2778071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350" kern="1200" dirty="0">
                <a:solidFill>
                  <a:srgbClr val="005035"/>
                </a:solidFill>
                <a:latin typeface="Calibri" panose="020F0502020204030204"/>
                <a:ea typeface="+mn-ea"/>
                <a:cs typeface="+mn-cs"/>
              </a:rPr>
              <a:t>HANDS ON LEARNING</a:t>
            </a:r>
          </a:p>
          <a:p>
            <a:pPr defTabSz="685800">
              <a:buClrTx/>
            </a:pPr>
            <a:endParaRPr lang="en-US" sz="135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 defTabSz="685800">
              <a:buClrTx/>
            </a:pPr>
            <a:r>
              <a:rPr lang="en-US" sz="3000" b="1" kern="1200" dirty="0">
                <a:solidFill>
                  <a:srgbClr val="005035"/>
                </a:solidFill>
                <a:latin typeface="Calibri" panose="020F0502020204030204"/>
                <a:ea typeface="+mn-ea"/>
                <a:cs typeface="+mn-cs"/>
              </a:rPr>
              <a:t>DESIGN PROJECTS</a:t>
            </a:r>
            <a:endParaRPr lang="en-US" sz="3000" kern="1200" dirty="0">
              <a:solidFill>
                <a:srgbClr val="005035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8C48A0-816C-4F07-A408-494808B1B6C4}"/>
              </a:ext>
            </a:extLst>
          </p:cNvPr>
          <p:cNvSpPr txBox="1"/>
          <p:nvPr/>
        </p:nvSpPr>
        <p:spPr>
          <a:xfrm>
            <a:off x="4192292" y="3208149"/>
            <a:ext cx="4533254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000" b="1" kern="1200" cap="small" dirty="0">
                <a:solidFill>
                  <a:srgbClr val="005035"/>
                </a:solidFill>
                <a:latin typeface="Calibri" panose="020F0502020204030204"/>
                <a:ea typeface="+mn-ea"/>
                <a:cs typeface="+mn-cs"/>
              </a:rPr>
              <a:t>Junior Design</a:t>
            </a:r>
          </a:p>
          <a:p>
            <a:pPr defTabSz="685800">
              <a:buClrTx/>
            </a:pPr>
            <a:endParaRPr lang="en-US" sz="1350" kern="1200" dirty="0">
              <a:solidFill>
                <a:srgbClr val="005035"/>
              </a:solidFill>
              <a:latin typeface="Calibri" panose="020F0502020204030204"/>
              <a:ea typeface="+mn-ea"/>
              <a:cs typeface="+mn-cs"/>
            </a:endParaRPr>
          </a:p>
          <a:p>
            <a:pPr algn="ctr" defTabSz="685800">
              <a:buClrTx/>
            </a:pPr>
            <a:r>
              <a:rPr lang="en-US" sz="1500" kern="1200" dirty="0">
                <a:solidFill>
                  <a:srgbClr val="005035"/>
                </a:solidFill>
                <a:latin typeface="Calibri" panose="020F0502020204030204"/>
                <a:ea typeface="+mn-ea"/>
                <a:cs typeface="+mn-cs"/>
              </a:rPr>
              <a:t>A team of fellow students is tasked to design and manufacture a remote-controlled robot that would be capable of reaching out and grabbing a soup can and safely transporting it over a specified course.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F75586-104C-4652-9426-AA33FC9D2C60}"/>
              </a:ext>
            </a:extLst>
          </p:cNvPr>
          <p:cNvSpPr/>
          <p:nvPr/>
        </p:nvSpPr>
        <p:spPr>
          <a:xfrm>
            <a:off x="0" y="2771775"/>
            <a:ext cx="9144000" cy="320137"/>
          </a:xfrm>
          <a:prstGeom prst="rect">
            <a:avLst/>
          </a:prstGeom>
          <a:solidFill>
            <a:srgbClr val="005035"/>
          </a:solidFill>
          <a:ln>
            <a:solidFill>
              <a:srgbClr val="0050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678369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40;p10">
            <a:extLst>
              <a:ext uri="{FF2B5EF4-FFF2-40B4-BE49-F238E27FC236}">
                <a16:creationId xmlns:a16="http://schemas.microsoft.com/office/drawing/2014/main" id="{F20FB2DD-2FB2-4725-ABC3-59D8D7845D03}"/>
              </a:ext>
            </a:extLst>
          </p:cNvPr>
          <p:cNvSpPr/>
          <p:nvPr/>
        </p:nvSpPr>
        <p:spPr>
          <a:xfrm>
            <a:off x="-171925" y="-222535"/>
            <a:ext cx="9839644" cy="5588559"/>
          </a:xfrm>
          <a:custGeom>
            <a:avLst/>
            <a:gdLst/>
            <a:ahLst/>
            <a:cxnLst/>
            <a:rect l="l" t="t" r="r" b="b"/>
            <a:pathLst>
              <a:path w="3369741" h="1913890" extrusionOk="0">
                <a:moveTo>
                  <a:pt x="0" y="0"/>
                </a:moveTo>
                <a:lnTo>
                  <a:pt x="3369741" y="0"/>
                </a:lnTo>
                <a:lnTo>
                  <a:pt x="3369741" y="1913890"/>
                </a:lnTo>
                <a:lnTo>
                  <a:pt x="0" y="1913890"/>
                </a:lnTo>
                <a:close/>
              </a:path>
            </a:pathLst>
          </a:custGeom>
          <a:solidFill>
            <a:srgbClr val="A49665">
              <a:alpha val="0"/>
            </a:srgbClr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pic>
        <p:nvPicPr>
          <p:cNvPr id="163" name="Google Shape;163;p31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225" y="-29225"/>
            <a:ext cx="9247473" cy="52017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31"/>
          <p:cNvSpPr txBox="1">
            <a:spLocks noGrp="1"/>
          </p:cNvSpPr>
          <p:nvPr>
            <p:ph type="title"/>
          </p:nvPr>
        </p:nvSpPr>
        <p:spPr>
          <a:xfrm>
            <a:off x="1219974" y="449575"/>
            <a:ext cx="465250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2720" b="1" i="1" dirty="0">
                <a:solidFill>
                  <a:srgbClr val="005035"/>
                </a:solidFill>
                <a:latin typeface="Arial Narrow"/>
                <a:ea typeface="Arial Narrow"/>
                <a:cs typeface="Arial Narrow"/>
                <a:sym typeface="Arial Narrow"/>
              </a:rPr>
              <a:t>STRONG SUPPORT SYSTEMS</a:t>
            </a:r>
            <a:endParaRPr sz="2720" b="1" i="1" dirty="0">
              <a:solidFill>
                <a:srgbClr val="005035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6" name="Google Shape;242;p10">
            <a:extLst>
              <a:ext uri="{FF2B5EF4-FFF2-40B4-BE49-F238E27FC236}">
                <a16:creationId xmlns:a16="http://schemas.microsoft.com/office/drawing/2014/main" id="{763FAFC1-6353-4A45-885A-E74CE2DB8752}"/>
              </a:ext>
            </a:extLst>
          </p:cNvPr>
          <p:cNvPicPr preferRelativeResize="0"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9703" y="3598026"/>
            <a:ext cx="2124099" cy="1438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45;p10">
            <a:extLst>
              <a:ext uri="{FF2B5EF4-FFF2-40B4-BE49-F238E27FC236}">
                <a16:creationId xmlns:a16="http://schemas.microsoft.com/office/drawing/2014/main" id="{D5B6D153-F806-4A98-8752-FF5FB3EDF1D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437" y="3598026"/>
            <a:ext cx="2157093" cy="1438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46;p10">
            <a:extLst>
              <a:ext uri="{FF2B5EF4-FFF2-40B4-BE49-F238E27FC236}">
                <a16:creationId xmlns:a16="http://schemas.microsoft.com/office/drawing/2014/main" id="{FDFD266F-4CAA-47C0-ACA7-87958D022B6F}"/>
              </a:ext>
            </a:extLst>
          </p:cNvPr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5739" y="3601469"/>
            <a:ext cx="2215610" cy="1438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47;p10">
            <a:extLst>
              <a:ext uri="{FF2B5EF4-FFF2-40B4-BE49-F238E27FC236}">
                <a16:creationId xmlns:a16="http://schemas.microsoft.com/office/drawing/2014/main" id="{5FF6C15F-781F-40E7-8488-6FB676B5B337}"/>
              </a:ext>
            </a:extLst>
          </p:cNvPr>
          <p:cNvPicPr preferRelativeResize="0"/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05532" y="3601470"/>
            <a:ext cx="1843875" cy="143806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A8B8476-C88B-448E-A688-3DEE7E0E1EF9}"/>
              </a:ext>
            </a:extLst>
          </p:cNvPr>
          <p:cNvGrpSpPr/>
          <p:nvPr/>
        </p:nvGrpSpPr>
        <p:grpSpPr>
          <a:xfrm>
            <a:off x="456182" y="1215584"/>
            <a:ext cx="8601110" cy="2382442"/>
            <a:chOff x="1524461" y="1380527"/>
            <a:chExt cx="6034247" cy="2382442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55D9BD56-4A41-4940-84DD-038ED0322D5D}"/>
                </a:ext>
              </a:extLst>
            </p:cNvPr>
            <p:cNvSpPr/>
            <p:nvPr/>
          </p:nvSpPr>
          <p:spPr>
            <a:xfrm rot="16200000">
              <a:off x="1325924" y="1579065"/>
              <a:ext cx="2382441" cy="1985368"/>
            </a:xfrm>
            <a:custGeom>
              <a:avLst/>
              <a:gdLst>
                <a:gd name="connsiteX0" fmla="*/ 0 w 1985367"/>
                <a:gd name="connsiteY0" fmla="*/ 99268 h 2382440"/>
                <a:gd name="connsiteX1" fmla="*/ 99268 w 1985367"/>
                <a:gd name="connsiteY1" fmla="*/ 0 h 2382440"/>
                <a:gd name="connsiteX2" fmla="*/ 1886099 w 1985367"/>
                <a:gd name="connsiteY2" fmla="*/ 0 h 2382440"/>
                <a:gd name="connsiteX3" fmla="*/ 1985367 w 1985367"/>
                <a:gd name="connsiteY3" fmla="*/ 99268 h 2382440"/>
                <a:gd name="connsiteX4" fmla="*/ 1985367 w 1985367"/>
                <a:gd name="connsiteY4" fmla="*/ 2283172 h 2382440"/>
                <a:gd name="connsiteX5" fmla="*/ 1886099 w 1985367"/>
                <a:gd name="connsiteY5" fmla="*/ 2382440 h 2382440"/>
                <a:gd name="connsiteX6" fmla="*/ 99268 w 1985367"/>
                <a:gd name="connsiteY6" fmla="*/ 2382440 h 2382440"/>
                <a:gd name="connsiteX7" fmla="*/ 0 w 1985367"/>
                <a:gd name="connsiteY7" fmla="*/ 2283172 h 2382440"/>
                <a:gd name="connsiteX8" fmla="*/ 0 w 1985367"/>
                <a:gd name="connsiteY8" fmla="*/ 99268 h 2382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85367" h="2382440">
                  <a:moveTo>
                    <a:pt x="1902643" y="1"/>
                  </a:moveTo>
                  <a:cubicBezTo>
                    <a:pt x="1948330" y="1"/>
                    <a:pt x="1985367" y="53333"/>
                    <a:pt x="1985367" y="119122"/>
                  </a:cubicBezTo>
                  <a:lnTo>
                    <a:pt x="1985367" y="2263318"/>
                  </a:lnTo>
                  <a:cubicBezTo>
                    <a:pt x="1985367" y="2329107"/>
                    <a:pt x="1948330" y="2382439"/>
                    <a:pt x="1902643" y="2382439"/>
                  </a:cubicBezTo>
                  <a:lnTo>
                    <a:pt x="82724" y="2382439"/>
                  </a:lnTo>
                  <a:cubicBezTo>
                    <a:pt x="37037" y="2382439"/>
                    <a:pt x="0" y="2329107"/>
                    <a:pt x="0" y="2263318"/>
                  </a:cubicBezTo>
                  <a:lnTo>
                    <a:pt x="0" y="119122"/>
                  </a:lnTo>
                  <a:cubicBezTo>
                    <a:pt x="0" y="53333"/>
                    <a:pt x="37037" y="1"/>
                    <a:pt x="82724" y="1"/>
                  </a:cubicBezTo>
                  <a:lnTo>
                    <a:pt x="1902643" y="1"/>
                  </a:lnTo>
                  <a:close/>
                </a:path>
              </a:pathLst>
            </a:custGeom>
            <a:solidFill>
              <a:srgbClr val="005035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28839" tIns="48008" rIns="62231" bIns="1588293" numCol="1" spcCol="1270" anchor="t" anchorCtr="0">
              <a:noAutofit/>
            </a:bodyPr>
            <a:lstStyle/>
            <a:p>
              <a:pPr marL="0" lvl="0" indent="0" algn="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/>
                <a:t>Academic Support</a:t>
              </a: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A77C5E40-8811-4F00-9A3F-375243D0507A}"/>
                </a:ext>
              </a:extLst>
            </p:cNvPr>
            <p:cNvSpPr/>
            <p:nvPr/>
          </p:nvSpPr>
          <p:spPr>
            <a:xfrm>
              <a:off x="1921534" y="1380529"/>
              <a:ext cx="1479098" cy="2382440"/>
            </a:xfrm>
            <a:custGeom>
              <a:avLst/>
              <a:gdLst>
                <a:gd name="connsiteX0" fmla="*/ 0 w 1479098"/>
                <a:gd name="connsiteY0" fmla="*/ 0 h 2382440"/>
                <a:gd name="connsiteX1" fmla="*/ 1479098 w 1479098"/>
                <a:gd name="connsiteY1" fmla="*/ 0 h 2382440"/>
                <a:gd name="connsiteX2" fmla="*/ 1479098 w 1479098"/>
                <a:gd name="connsiteY2" fmla="*/ 2382440 h 2382440"/>
                <a:gd name="connsiteX3" fmla="*/ 0 w 1479098"/>
                <a:gd name="connsiteY3" fmla="*/ 2382440 h 2382440"/>
                <a:gd name="connsiteX4" fmla="*/ 0 w 1479098"/>
                <a:gd name="connsiteY4" fmla="*/ 0 h 2382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9098" h="2382440">
                  <a:moveTo>
                    <a:pt x="0" y="0"/>
                  </a:moveTo>
                  <a:lnTo>
                    <a:pt x="1479098" y="0"/>
                  </a:lnTo>
                  <a:lnTo>
                    <a:pt x="1479098" y="2382440"/>
                  </a:lnTo>
                  <a:lnTo>
                    <a:pt x="0" y="238244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61722" rIns="0" bIns="0" numCol="1" spcCol="1270" anchor="t" anchorCtr="0">
              <a:noAutofit/>
            </a:bodyPr>
            <a:lstStyle/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kern="1200" dirty="0"/>
                <a:t>Summer Programs</a:t>
              </a:r>
            </a:p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kern="1200" dirty="0"/>
                <a:t>Academic Advising</a:t>
              </a:r>
            </a:p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kern="1200" dirty="0"/>
                <a:t>Tutoring</a:t>
              </a:r>
            </a:p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kern="1200" dirty="0"/>
                <a:t>Coaching (MAPS)</a:t>
              </a: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15EAE13-2A80-452C-9294-D2809520921E}"/>
                </a:ext>
              </a:extLst>
            </p:cNvPr>
            <p:cNvSpPr/>
            <p:nvPr/>
          </p:nvSpPr>
          <p:spPr>
            <a:xfrm rot="16200000">
              <a:off x="3380779" y="1579065"/>
              <a:ext cx="2382441" cy="1985368"/>
            </a:xfrm>
            <a:custGeom>
              <a:avLst/>
              <a:gdLst>
                <a:gd name="connsiteX0" fmla="*/ 0 w 1985367"/>
                <a:gd name="connsiteY0" fmla="*/ 99268 h 2382440"/>
                <a:gd name="connsiteX1" fmla="*/ 99268 w 1985367"/>
                <a:gd name="connsiteY1" fmla="*/ 0 h 2382440"/>
                <a:gd name="connsiteX2" fmla="*/ 1886099 w 1985367"/>
                <a:gd name="connsiteY2" fmla="*/ 0 h 2382440"/>
                <a:gd name="connsiteX3" fmla="*/ 1985367 w 1985367"/>
                <a:gd name="connsiteY3" fmla="*/ 99268 h 2382440"/>
                <a:gd name="connsiteX4" fmla="*/ 1985367 w 1985367"/>
                <a:gd name="connsiteY4" fmla="*/ 2283172 h 2382440"/>
                <a:gd name="connsiteX5" fmla="*/ 1886099 w 1985367"/>
                <a:gd name="connsiteY5" fmla="*/ 2382440 h 2382440"/>
                <a:gd name="connsiteX6" fmla="*/ 99268 w 1985367"/>
                <a:gd name="connsiteY6" fmla="*/ 2382440 h 2382440"/>
                <a:gd name="connsiteX7" fmla="*/ 0 w 1985367"/>
                <a:gd name="connsiteY7" fmla="*/ 2283172 h 2382440"/>
                <a:gd name="connsiteX8" fmla="*/ 0 w 1985367"/>
                <a:gd name="connsiteY8" fmla="*/ 99268 h 2382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85367" h="2382440">
                  <a:moveTo>
                    <a:pt x="1902643" y="1"/>
                  </a:moveTo>
                  <a:cubicBezTo>
                    <a:pt x="1948330" y="1"/>
                    <a:pt x="1985367" y="53333"/>
                    <a:pt x="1985367" y="119122"/>
                  </a:cubicBezTo>
                  <a:lnTo>
                    <a:pt x="1985367" y="2263318"/>
                  </a:lnTo>
                  <a:cubicBezTo>
                    <a:pt x="1985367" y="2329107"/>
                    <a:pt x="1948330" y="2382439"/>
                    <a:pt x="1902643" y="2382439"/>
                  </a:cubicBezTo>
                  <a:lnTo>
                    <a:pt x="82724" y="2382439"/>
                  </a:lnTo>
                  <a:cubicBezTo>
                    <a:pt x="37037" y="2382439"/>
                    <a:pt x="0" y="2329107"/>
                    <a:pt x="0" y="2263318"/>
                  </a:cubicBezTo>
                  <a:lnTo>
                    <a:pt x="0" y="119122"/>
                  </a:lnTo>
                  <a:cubicBezTo>
                    <a:pt x="0" y="53333"/>
                    <a:pt x="37037" y="1"/>
                    <a:pt x="82724" y="1"/>
                  </a:cubicBezTo>
                  <a:lnTo>
                    <a:pt x="1902643" y="1"/>
                  </a:lnTo>
                  <a:close/>
                </a:path>
              </a:pathLst>
            </a:custGeom>
            <a:solidFill>
              <a:srgbClr val="005035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28838" tIns="48007" rIns="62231" bIns="1588293" numCol="1" spcCol="1270" anchor="t" anchorCtr="0">
              <a:noAutofit/>
            </a:bodyPr>
            <a:lstStyle/>
            <a:p>
              <a:pPr marL="0" lvl="0" indent="0" algn="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/>
                <a:t>Engagement</a:t>
              </a: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46A4C38-24AA-43C1-8B79-01298818AF54}"/>
                </a:ext>
              </a:extLst>
            </p:cNvPr>
            <p:cNvSpPr/>
            <p:nvPr/>
          </p:nvSpPr>
          <p:spPr>
            <a:xfrm>
              <a:off x="3976389" y="1380529"/>
              <a:ext cx="1479098" cy="2382440"/>
            </a:xfrm>
            <a:custGeom>
              <a:avLst/>
              <a:gdLst>
                <a:gd name="connsiteX0" fmla="*/ 0 w 1479098"/>
                <a:gd name="connsiteY0" fmla="*/ 0 h 2382440"/>
                <a:gd name="connsiteX1" fmla="*/ 1479098 w 1479098"/>
                <a:gd name="connsiteY1" fmla="*/ 0 h 2382440"/>
                <a:gd name="connsiteX2" fmla="*/ 1479098 w 1479098"/>
                <a:gd name="connsiteY2" fmla="*/ 2382440 h 2382440"/>
                <a:gd name="connsiteX3" fmla="*/ 0 w 1479098"/>
                <a:gd name="connsiteY3" fmla="*/ 2382440 h 2382440"/>
                <a:gd name="connsiteX4" fmla="*/ 0 w 1479098"/>
                <a:gd name="connsiteY4" fmla="*/ 0 h 2382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9098" h="2382440">
                  <a:moveTo>
                    <a:pt x="0" y="0"/>
                  </a:moveTo>
                  <a:lnTo>
                    <a:pt x="1479098" y="0"/>
                  </a:lnTo>
                  <a:lnTo>
                    <a:pt x="1479098" y="2382440"/>
                  </a:lnTo>
                  <a:lnTo>
                    <a:pt x="0" y="238244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61722" rIns="0" bIns="0" numCol="1" spcCol="1270" anchor="t" anchorCtr="0">
              <a:noAutofit/>
            </a:bodyPr>
            <a:lstStyle/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kern="1200" dirty="0"/>
                <a:t>Learning Community</a:t>
              </a:r>
            </a:p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kern="1200" dirty="0"/>
                <a:t>Engage ME!</a:t>
              </a:r>
            </a:p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kern="1200" dirty="0"/>
                <a:t>WE Engage!</a:t>
              </a:r>
            </a:p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kern="1200" dirty="0"/>
                <a:t>Ambassadors’ Program</a:t>
              </a:r>
            </a:p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kern="1200" dirty="0"/>
                <a:t>Student Organizations</a:t>
              </a: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F3067D1-4FDB-4DC1-A6CA-83DFC4A322BF}"/>
                </a:ext>
              </a:extLst>
            </p:cNvPr>
            <p:cNvSpPr/>
            <p:nvPr/>
          </p:nvSpPr>
          <p:spPr>
            <a:xfrm rot="16200000">
              <a:off x="5405219" y="1609480"/>
              <a:ext cx="2382441" cy="1924536"/>
            </a:xfrm>
            <a:custGeom>
              <a:avLst/>
              <a:gdLst>
                <a:gd name="connsiteX0" fmla="*/ 0 w 1985367"/>
                <a:gd name="connsiteY0" fmla="*/ 99268 h 2382440"/>
                <a:gd name="connsiteX1" fmla="*/ 99268 w 1985367"/>
                <a:gd name="connsiteY1" fmla="*/ 0 h 2382440"/>
                <a:gd name="connsiteX2" fmla="*/ 1886099 w 1985367"/>
                <a:gd name="connsiteY2" fmla="*/ 0 h 2382440"/>
                <a:gd name="connsiteX3" fmla="*/ 1985367 w 1985367"/>
                <a:gd name="connsiteY3" fmla="*/ 99268 h 2382440"/>
                <a:gd name="connsiteX4" fmla="*/ 1985367 w 1985367"/>
                <a:gd name="connsiteY4" fmla="*/ 2283172 h 2382440"/>
                <a:gd name="connsiteX5" fmla="*/ 1886099 w 1985367"/>
                <a:gd name="connsiteY5" fmla="*/ 2382440 h 2382440"/>
                <a:gd name="connsiteX6" fmla="*/ 99268 w 1985367"/>
                <a:gd name="connsiteY6" fmla="*/ 2382440 h 2382440"/>
                <a:gd name="connsiteX7" fmla="*/ 0 w 1985367"/>
                <a:gd name="connsiteY7" fmla="*/ 2283172 h 2382440"/>
                <a:gd name="connsiteX8" fmla="*/ 0 w 1985367"/>
                <a:gd name="connsiteY8" fmla="*/ 99268 h 2382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85367" h="2382440">
                  <a:moveTo>
                    <a:pt x="1902643" y="1"/>
                  </a:moveTo>
                  <a:cubicBezTo>
                    <a:pt x="1948330" y="1"/>
                    <a:pt x="1985367" y="53333"/>
                    <a:pt x="1985367" y="119122"/>
                  </a:cubicBezTo>
                  <a:lnTo>
                    <a:pt x="1985367" y="2263318"/>
                  </a:lnTo>
                  <a:cubicBezTo>
                    <a:pt x="1985367" y="2329107"/>
                    <a:pt x="1948330" y="2382439"/>
                    <a:pt x="1902643" y="2382439"/>
                  </a:cubicBezTo>
                  <a:lnTo>
                    <a:pt x="82724" y="2382439"/>
                  </a:lnTo>
                  <a:cubicBezTo>
                    <a:pt x="37037" y="2382439"/>
                    <a:pt x="0" y="2329107"/>
                    <a:pt x="0" y="2263318"/>
                  </a:cubicBezTo>
                  <a:lnTo>
                    <a:pt x="0" y="119122"/>
                  </a:lnTo>
                  <a:cubicBezTo>
                    <a:pt x="0" y="53333"/>
                    <a:pt x="37037" y="1"/>
                    <a:pt x="82724" y="1"/>
                  </a:cubicBezTo>
                  <a:lnTo>
                    <a:pt x="1902643" y="1"/>
                  </a:lnTo>
                  <a:close/>
                </a:path>
              </a:pathLst>
            </a:custGeom>
            <a:solidFill>
              <a:srgbClr val="005035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28839" tIns="48006" rIns="62231" bIns="1588294" numCol="1" spcCol="1270" anchor="t" anchorCtr="0">
              <a:noAutofit/>
            </a:bodyPr>
            <a:lstStyle/>
            <a:p>
              <a:pPr marL="0" lvl="0" indent="0" algn="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kern="1200" dirty="0"/>
                <a:t>Professional Development</a:t>
              </a: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1D521D-6A0A-4B6D-8D03-26C7C8873032}"/>
                </a:ext>
              </a:extLst>
            </p:cNvPr>
            <p:cNvSpPr/>
            <p:nvPr/>
          </p:nvSpPr>
          <p:spPr>
            <a:xfrm>
              <a:off x="6031244" y="1380529"/>
              <a:ext cx="1479098" cy="2382440"/>
            </a:xfrm>
            <a:custGeom>
              <a:avLst/>
              <a:gdLst>
                <a:gd name="connsiteX0" fmla="*/ 0 w 1479098"/>
                <a:gd name="connsiteY0" fmla="*/ 0 h 2382440"/>
                <a:gd name="connsiteX1" fmla="*/ 1479098 w 1479098"/>
                <a:gd name="connsiteY1" fmla="*/ 0 h 2382440"/>
                <a:gd name="connsiteX2" fmla="*/ 1479098 w 1479098"/>
                <a:gd name="connsiteY2" fmla="*/ 2382440 h 2382440"/>
                <a:gd name="connsiteX3" fmla="*/ 0 w 1479098"/>
                <a:gd name="connsiteY3" fmla="*/ 2382440 h 2382440"/>
                <a:gd name="connsiteX4" fmla="*/ 0 w 1479098"/>
                <a:gd name="connsiteY4" fmla="*/ 0 h 2382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9098" h="2382440">
                  <a:moveTo>
                    <a:pt x="0" y="0"/>
                  </a:moveTo>
                  <a:lnTo>
                    <a:pt x="1479098" y="0"/>
                  </a:lnTo>
                  <a:lnTo>
                    <a:pt x="1479098" y="2382440"/>
                  </a:lnTo>
                  <a:lnTo>
                    <a:pt x="0" y="238244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61722" rIns="0" bIns="0" numCol="1" spcCol="1270" anchor="t" anchorCtr="0">
              <a:noAutofit/>
            </a:bodyPr>
            <a:lstStyle/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kern="1200" dirty="0"/>
                <a:t>Internships &amp; Co-ops</a:t>
              </a:r>
            </a:p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kern="1200" dirty="0"/>
                <a:t>Leadership Academy</a:t>
              </a:r>
            </a:p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kern="1200" dirty="0"/>
                <a:t>Undergraduate Research</a:t>
              </a:r>
            </a:p>
            <a:p>
              <a:pPr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kern="1200" dirty="0"/>
                <a:t>Capstone Project</a:t>
              </a:r>
            </a:p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8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1579319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hlinkClick r:id="rId3"/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95300" y="0"/>
            <a:ext cx="6637655" cy="1375634"/>
          </a:xfrm>
          <a:prstGeom prst="rect">
            <a:avLst/>
          </a:prstGeom>
        </p:spPr>
        <p:txBody>
          <a:bodyPr vert="horz" wrap="square" lIns="0" tIns="6033" rIns="0" bIns="0" rtlCol="0">
            <a:spAutoFit/>
          </a:bodyPr>
          <a:lstStyle/>
          <a:p>
            <a:pPr marL="63818" marR="2540" algn="ctr">
              <a:lnSpc>
                <a:spcPct val="115300"/>
              </a:lnSpc>
              <a:spcBef>
                <a:spcPts val="48"/>
              </a:spcBef>
            </a:pPr>
            <a:r>
              <a:rPr sz="1925" spc="60" dirty="0">
                <a:solidFill>
                  <a:srgbClr val="004F34"/>
                </a:solidFill>
                <a:latin typeface="Century Gothic"/>
                <a:cs typeface="Century Gothic"/>
              </a:rPr>
              <a:t>Success</a:t>
            </a:r>
            <a:r>
              <a:rPr sz="1925" spc="-65" dirty="0">
                <a:solidFill>
                  <a:srgbClr val="004F34"/>
                </a:solidFill>
                <a:latin typeface="Century Gothic"/>
                <a:cs typeface="Century Gothic"/>
              </a:rPr>
              <a:t> </a:t>
            </a:r>
            <a:r>
              <a:rPr sz="1925" spc="130" dirty="0">
                <a:solidFill>
                  <a:srgbClr val="004F34"/>
                </a:solidFill>
                <a:latin typeface="Century Gothic"/>
                <a:cs typeface="Century Gothic"/>
              </a:rPr>
              <a:t>is</a:t>
            </a:r>
            <a:r>
              <a:rPr sz="1925" spc="-63" dirty="0">
                <a:solidFill>
                  <a:srgbClr val="004F34"/>
                </a:solidFill>
                <a:latin typeface="Century Gothic"/>
                <a:cs typeface="Century Gothic"/>
              </a:rPr>
              <a:t> </a:t>
            </a:r>
            <a:r>
              <a:rPr sz="1925" spc="50" dirty="0">
                <a:solidFill>
                  <a:srgbClr val="004F34"/>
                </a:solidFill>
                <a:latin typeface="Century Gothic"/>
                <a:cs typeface="Century Gothic"/>
              </a:rPr>
              <a:t>no</a:t>
            </a:r>
            <a:r>
              <a:rPr sz="1925" spc="-63" dirty="0">
                <a:solidFill>
                  <a:srgbClr val="004F34"/>
                </a:solidFill>
                <a:latin typeface="Century Gothic"/>
                <a:cs typeface="Century Gothic"/>
              </a:rPr>
              <a:t> </a:t>
            </a:r>
            <a:r>
              <a:rPr sz="1925" dirty="0">
                <a:solidFill>
                  <a:srgbClr val="004F34"/>
                </a:solidFill>
                <a:latin typeface="Century Gothic"/>
                <a:cs typeface="Century Gothic"/>
              </a:rPr>
              <a:t>accident.</a:t>
            </a:r>
            <a:r>
              <a:rPr sz="1925" spc="-65" dirty="0">
                <a:solidFill>
                  <a:srgbClr val="004F34"/>
                </a:solidFill>
                <a:latin typeface="Century Gothic"/>
                <a:cs typeface="Century Gothic"/>
              </a:rPr>
              <a:t> </a:t>
            </a:r>
            <a:r>
              <a:rPr sz="1925" spc="78" dirty="0">
                <a:solidFill>
                  <a:srgbClr val="004F34"/>
                </a:solidFill>
                <a:latin typeface="Century Gothic"/>
                <a:cs typeface="Century Gothic"/>
              </a:rPr>
              <a:t>It</a:t>
            </a:r>
            <a:r>
              <a:rPr sz="1925" spc="-63" dirty="0">
                <a:solidFill>
                  <a:srgbClr val="004F34"/>
                </a:solidFill>
                <a:latin typeface="Century Gothic"/>
                <a:cs typeface="Century Gothic"/>
              </a:rPr>
              <a:t> </a:t>
            </a:r>
            <a:r>
              <a:rPr sz="1925" spc="130" dirty="0">
                <a:solidFill>
                  <a:srgbClr val="004F34"/>
                </a:solidFill>
                <a:latin typeface="Century Gothic"/>
                <a:cs typeface="Century Gothic"/>
              </a:rPr>
              <a:t>is</a:t>
            </a:r>
            <a:r>
              <a:rPr sz="1925" spc="-63" dirty="0">
                <a:solidFill>
                  <a:srgbClr val="004F34"/>
                </a:solidFill>
                <a:latin typeface="Century Gothic"/>
                <a:cs typeface="Century Gothic"/>
              </a:rPr>
              <a:t> </a:t>
            </a:r>
            <a:r>
              <a:rPr sz="1925" spc="78" dirty="0">
                <a:solidFill>
                  <a:srgbClr val="004F34"/>
                </a:solidFill>
                <a:latin typeface="Century Gothic"/>
                <a:cs typeface="Century Gothic"/>
              </a:rPr>
              <a:t>hard</a:t>
            </a:r>
            <a:r>
              <a:rPr sz="1925" spc="-63" dirty="0">
                <a:solidFill>
                  <a:srgbClr val="004F34"/>
                </a:solidFill>
                <a:latin typeface="Century Gothic"/>
                <a:cs typeface="Century Gothic"/>
              </a:rPr>
              <a:t> </a:t>
            </a:r>
            <a:r>
              <a:rPr sz="1925" spc="30" dirty="0">
                <a:solidFill>
                  <a:srgbClr val="004F34"/>
                </a:solidFill>
                <a:latin typeface="Century Gothic"/>
                <a:cs typeface="Century Gothic"/>
              </a:rPr>
              <a:t>work,</a:t>
            </a:r>
            <a:r>
              <a:rPr sz="1925" spc="-65" dirty="0">
                <a:solidFill>
                  <a:srgbClr val="004F34"/>
                </a:solidFill>
                <a:latin typeface="Century Gothic"/>
                <a:cs typeface="Century Gothic"/>
              </a:rPr>
              <a:t> </a:t>
            </a:r>
            <a:r>
              <a:rPr sz="1925" spc="23" dirty="0">
                <a:solidFill>
                  <a:srgbClr val="004F34"/>
                </a:solidFill>
                <a:latin typeface="Century Gothic"/>
                <a:cs typeface="Century Gothic"/>
              </a:rPr>
              <a:t>perseverance, </a:t>
            </a:r>
            <a:r>
              <a:rPr sz="1925" spc="50" dirty="0">
                <a:solidFill>
                  <a:srgbClr val="004F34"/>
                </a:solidFill>
                <a:latin typeface="Century Gothic"/>
                <a:cs typeface="Century Gothic"/>
              </a:rPr>
              <a:t>learning,</a:t>
            </a:r>
            <a:r>
              <a:rPr sz="1925" spc="-70" dirty="0">
                <a:solidFill>
                  <a:srgbClr val="004F34"/>
                </a:solidFill>
                <a:latin typeface="Century Gothic"/>
                <a:cs typeface="Century Gothic"/>
              </a:rPr>
              <a:t> </a:t>
            </a:r>
            <a:r>
              <a:rPr sz="1925" spc="75" dirty="0">
                <a:solidFill>
                  <a:srgbClr val="004F34"/>
                </a:solidFill>
                <a:latin typeface="Century Gothic"/>
                <a:cs typeface="Century Gothic"/>
              </a:rPr>
              <a:t>studying,</a:t>
            </a:r>
            <a:r>
              <a:rPr sz="1925" spc="-68" dirty="0">
                <a:solidFill>
                  <a:srgbClr val="004F34"/>
                </a:solidFill>
                <a:latin typeface="Century Gothic"/>
                <a:cs typeface="Century Gothic"/>
              </a:rPr>
              <a:t> </a:t>
            </a:r>
            <a:r>
              <a:rPr sz="1925" spc="33" dirty="0">
                <a:solidFill>
                  <a:srgbClr val="004F34"/>
                </a:solidFill>
                <a:latin typeface="Century Gothic"/>
                <a:cs typeface="Century Gothic"/>
              </a:rPr>
              <a:t>sacrifice,</a:t>
            </a:r>
            <a:r>
              <a:rPr sz="1925" spc="-70" dirty="0">
                <a:solidFill>
                  <a:srgbClr val="004F34"/>
                </a:solidFill>
                <a:latin typeface="Century Gothic"/>
                <a:cs typeface="Century Gothic"/>
              </a:rPr>
              <a:t> </a:t>
            </a:r>
            <a:r>
              <a:rPr sz="1925" spc="53" dirty="0">
                <a:solidFill>
                  <a:srgbClr val="004F34"/>
                </a:solidFill>
                <a:latin typeface="Century Gothic"/>
                <a:cs typeface="Century Gothic"/>
              </a:rPr>
              <a:t>and</a:t>
            </a:r>
            <a:r>
              <a:rPr sz="1925" spc="-68" dirty="0">
                <a:solidFill>
                  <a:srgbClr val="004F34"/>
                </a:solidFill>
                <a:latin typeface="Century Gothic"/>
                <a:cs typeface="Century Gothic"/>
              </a:rPr>
              <a:t> </a:t>
            </a:r>
            <a:r>
              <a:rPr sz="1925" spc="135" dirty="0">
                <a:solidFill>
                  <a:srgbClr val="004F34"/>
                </a:solidFill>
                <a:latin typeface="Century Gothic"/>
                <a:cs typeface="Century Gothic"/>
              </a:rPr>
              <a:t>most</a:t>
            </a:r>
            <a:r>
              <a:rPr sz="1925" spc="-68" dirty="0">
                <a:solidFill>
                  <a:srgbClr val="004F34"/>
                </a:solidFill>
                <a:latin typeface="Century Gothic"/>
                <a:cs typeface="Century Gothic"/>
              </a:rPr>
              <a:t> </a:t>
            </a:r>
            <a:r>
              <a:rPr sz="1925" spc="53" dirty="0">
                <a:solidFill>
                  <a:srgbClr val="004F34"/>
                </a:solidFill>
                <a:latin typeface="Century Gothic"/>
                <a:cs typeface="Century Gothic"/>
              </a:rPr>
              <a:t>of</a:t>
            </a:r>
            <a:r>
              <a:rPr sz="1925" spc="-70" dirty="0">
                <a:solidFill>
                  <a:srgbClr val="004F34"/>
                </a:solidFill>
                <a:latin typeface="Century Gothic"/>
                <a:cs typeface="Century Gothic"/>
              </a:rPr>
              <a:t> </a:t>
            </a:r>
            <a:r>
              <a:rPr sz="1925" spc="25" dirty="0">
                <a:solidFill>
                  <a:srgbClr val="004F34"/>
                </a:solidFill>
                <a:latin typeface="Century Gothic"/>
                <a:cs typeface="Century Gothic"/>
              </a:rPr>
              <a:t>all,</a:t>
            </a:r>
            <a:r>
              <a:rPr sz="1925" spc="-68" dirty="0">
                <a:solidFill>
                  <a:srgbClr val="004F34"/>
                </a:solidFill>
                <a:latin typeface="Century Gothic"/>
                <a:cs typeface="Century Gothic"/>
              </a:rPr>
              <a:t> </a:t>
            </a:r>
            <a:r>
              <a:rPr sz="1925" dirty="0">
                <a:solidFill>
                  <a:srgbClr val="004F34"/>
                </a:solidFill>
                <a:latin typeface="Century Gothic"/>
                <a:cs typeface="Century Gothic"/>
              </a:rPr>
              <a:t>love</a:t>
            </a:r>
            <a:r>
              <a:rPr sz="1925" spc="-70" dirty="0">
                <a:solidFill>
                  <a:srgbClr val="004F34"/>
                </a:solidFill>
                <a:latin typeface="Century Gothic"/>
                <a:cs typeface="Century Gothic"/>
              </a:rPr>
              <a:t> </a:t>
            </a:r>
            <a:r>
              <a:rPr sz="1925" spc="40" dirty="0">
                <a:solidFill>
                  <a:srgbClr val="004F34"/>
                </a:solidFill>
                <a:latin typeface="Century Gothic"/>
                <a:cs typeface="Century Gothic"/>
              </a:rPr>
              <a:t>of </a:t>
            </a:r>
            <a:r>
              <a:rPr sz="1925" spc="93" dirty="0">
                <a:solidFill>
                  <a:srgbClr val="004F34"/>
                </a:solidFill>
                <a:latin typeface="Century Gothic"/>
                <a:cs typeface="Century Gothic"/>
              </a:rPr>
              <a:t>what</a:t>
            </a:r>
            <a:r>
              <a:rPr sz="1925" spc="-80" dirty="0">
                <a:solidFill>
                  <a:srgbClr val="004F34"/>
                </a:solidFill>
                <a:latin typeface="Century Gothic"/>
                <a:cs typeface="Century Gothic"/>
              </a:rPr>
              <a:t> </a:t>
            </a:r>
            <a:r>
              <a:rPr sz="1925" spc="48" dirty="0">
                <a:solidFill>
                  <a:srgbClr val="004F34"/>
                </a:solidFill>
                <a:latin typeface="Century Gothic"/>
                <a:cs typeface="Century Gothic"/>
              </a:rPr>
              <a:t>you</a:t>
            </a:r>
            <a:r>
              <a:rPr sz="1925" spc="-78" dirty="0">
                <a:solidFill>
                  <a:srgbClr val="004F34"/>
                </a:solidFill>
                <a:latin typeface="Century Gothic"/>
                <a:cs typeface="Century Gothic"/>
              </a:rPr>
              <a:t> </a:t>
            </a:r>
            <a:r>
              <a:rPr sz="1925" spc="43" dirty="0">
                <a:solidFill>
                  <a:srgbClr val="004F34"/>
                </a:solidFill>
                <a:latin typeface="Century Gothic"/>
                <a:cs typeface="Century Gothic"/>
              </a:rPr>
              <a:t>are</a:t>
            </a:r>
            <a:r>
              <a:rPr sz="1925" spc="-80" dirty="0">
                <a:solidFill>
                  <a:srgbClr val="004F34"/>
                </a:solidFill>
                <a:latin typeface="Century Gothic"/>
                <a:cs typeface="Century Gothic"/>
              </a:rPr>
              <a:t> </a:t>
            </a:r>
            <a:r>
              <a:rPr sz="1925" spc="43" dirty="0">
                <a:solidFill>
                  <a:srgbClr val="004F34"/>
                </a:solidFill>
                <a:latin typeface="Century Gothic"/>
                <a:cs typeface="Century Gothic"/>
              </a:rPr>
              <a:t>doing</a:t>
            </a:r>
            <a:r>
              <a:rPr sz="1925" spc="-78" dirty="0">
                <a:solidFill>
                  <a:srgbClr val="004F34"/>
                </a:solidFill>
                <a:latin typeface="Century Gothic"/>
                <a:cs typeface="Century Gothic"/>
              </a:rPr>
              <a:t> </a:t>
            </a:r>
            <a:r>
              <a:rPr sz="1925" spc="73" dirty="0">
                <a:solidFill>
                  <a:srgbClr val="004F34"/>
                </a:solidFill>
                <a:latin typeface="Century Gothic"/>
                <a:cs typeface="Century Gothic"/>
              </a:rPr>
              <a:t>or</a:t>
            </a:r>
            <a:r>
              <a:rPr sz="1925" spc="-78" dirty="0">
                <a:solidFill>
                  <a:srgbClr val="004F34"/>
                </a:solidFill>
                <a:latin typeface="Century Gothic"/>
                <a:cs typeface="Century Gothic"/>
              </a:rPr>
              <a:t> </a:t>
            </a:r>
            <a:r>
              <a:rPr sz="1925" spc="63" dirty="0">
                <a:solidFill>
                  <a:srgbClr val="004F34"/>
                </a:solidFill>
                <a:latin typeface="Century Gothic"/>
                <a:cs typeface="Century Gothic"/>
              </a:rPr>
              <a:t>learning</a:t>
            </a:r>
            <a:r>
              <a:rPr sz="1925" spc="-80" dirty="0">
                <a:solidFill>
                  <a:srgbClr val="004F34"/>
                </a:solidFill>
                <a:latin typeface="Century Gothic"/>
                <a:cs typeface="Century Gothic"/>
              </a:rPr>
              <a:t> </a:t>
            </a:r>
            <a:r>
              <a:rPr sz="1925" spc="75" dirty="0">
                <a:solidFill>
                  <a:srgbClr val="004F34"/>
                </a:solidFill>
                <a:latin typeface="Century Gothic"/>
                <a:cs typeface="Century Gothic"/>
              </a:rPr>
              <a:t>to</a:t>
            </a:r>
            <a:r>
              <a:rPr sz="1925" spc="-78" dirty="0">
                <a:solidFill>
                  <a:srgbClr val="004F34"/>
                </a:solidFill>
                <a:latin typeface="Century Gothic"/>
                <a:cs typeface="Century Gothic"/>
              </a:rPr>
              <a:t> </a:t>
            </a:r>
            <a:r>
              <a:rPr sz="1925" spc="-13" dirty="0">
                <a:solidFill>
                  <a:srgbClr val="004F34"/>
                </a:solidFill>
                <a:latin typeface="Century Gothic"/>
                <a:cs typeface="Century Gothic"/>
              </a:rPr>
              <a:t>do.</a:t>
            </a:r>
            <a:endParaRPr sz="1925" dirty="0">
              <a:latin typeface="Century Gothic"/>
              <a:cs typeface="Century Gothic"/>
            </a:endParaRPr>
          </a:p>
          <a:p>
            <a:pPr marR="5958840" algn="ctr">
              <a:spcBef>
                <a:spcPts val="353"/>
              </a:spcBef>
            </a:pPr>
            <a:r>
              <a:rPr sz="1925" i="1" spc="-5" dirty="0">
                <a:solidFill>
                  <a:srgbClr val="004F34"/>
                </a:solidFill>
                <a:latin typeface="Century Gothic"/>
                <a:cs typeface="Century Gothic"/>
              </a:rPr>
              <a:t>~Pel</a:t>
            </a:r>
            <a:r>
              <a:rPr lang="en-US" sz="1925" i="1" spc="-5" dirty="0">
                <a:solidFill>
                  <a:srgbClr val="004F34"/>
                </a:solidFill>
                <a:latin typeface="Century Gothic"/>
                <a:cs typeface="Century Gothic"/>
              </a:rPr>
              <a:t>é</a:t>
            </a:r>
            <a:endParaRPr sz="1925" i="1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664979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0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9225" y="-29225"/>
            <a:ext cx="9195955" cy="517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30D0DC-C105-4210-930C-CB95F0AF0F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1987" y="68827"/>
            <a:ext cx="7404205" cy="39051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D57E6E-7049-4EF7-8BD5-53B9A22D3300}"/>
              </a:ext>
            </a:extLst>
          </p:cNvPr>
          <p:cNvSpPr txBox="1"/>
          <p:nvPr/>
        </p:nvSpPr>
        <p:spPr>
          <a:xfrm>
            <a:off x="1641987" y="4168877"/>
            <a:ext cx="7502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STRONG LATINO COMMUNITY</a:t>
            </a:r>
          </a:p>
        </p:txBody>
      </p:sp>
    </p:spTree>
    <p:extLst>
      <p:ext uri="{BB962C8B-B14F-4D97-AF65-F5344CB8AC3E}">
        <p14:creationId xmlns:p14="http://schemas.microsoft.com/office/powerpoint/2010/main" val="35579220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alphaModFix amt="2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31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225" y="-29225"/>
            <a:ext cx="9247473" cy="52017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31"/>
          <p:cNvSpPr txBox="1">
            <a:spLocks noGrp="1"/>
          </p:cNvSpPr>
          <p:nvPr>
            <p:ph type="title"/>
          </p:nvPr>
        </p:nvSpPr>
        <p:spPr>
          <a:xfrm>
            <a:off x="1219975" y="449575"/>
            <a:ext cx="4253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2720" b="1" i="1" dirty="0">
                <a:solidFill>
                  <a:srgbClr val="005035"/>
                </a:solidFill>
                <a:latin typeface="Arial Narrow"/>
                <a:ea typeface="Arial Narrow"/>
                <a:cs typeface="Arial Narrow"/>
                <a:sym typeface="Arial Narrow"/>
              </a:rPr>
              <a:t>Our Numbers</a:t>
            </a:r>
            <a:endParaRPr sz="2720" b="1" i="1" dirty="0">
              <a:solidFill>
                <a:srgbClr val="005035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5" name="Google Shape;157;p4">
            <a:extLst>
              <a:ext uri="{FF2B5EF4-FFF2-40B4-BE49-F238E27FC236}">
                <a16:creationId xmlns:a16="http://schemas.microsoft.com/office/drawing/2014/main" id="{393500E7-F8C9-449E-85CF-6CF930F258D4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9465" y="1676879"/>
            <a:ext cx="1920240" cy="1920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55;p4">
            <a:extLst>
              <a:ext uri="{FF2B5EF4-FFF2-40B4-BE49-F238E27FC236}">
                <a16:creationId xmlns:a16="http://schemas.microsoft.com/office/drawing/2014/main" id="{B64EA309-562B-4F44-94A3-1BAAE46601B2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297" y="1627254"/>
            <a:ext cx="1920240" cy="1920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56;p4">
            <a:extLst>
              <a:ext uri="{FF2B5EF4-FFF2-40B4-BE49-F238E27FC236}">
                <a16:creationId xmlns:a16="http://schemas.microsoft.com/office/drawing/2014/main" id="{F5CD6EFF-E663-432D-A5EA-6E86CB7FE6E4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1881" y="1706821"/>
            <a:ext cx="1920240" cy="1920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49;p4">
            <a:extLst>
              <a:ext uri="{FF2B5EF4-FFF2-40B4-BE49-F238E27FC236}">
                <a16:creationId xmlns:a16="http://schemas.microsoft.com/office/drawing/2014/main" id="{2BEB7FAE-D282-4BA5-93E0-F90EB066DCD5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6" cstate="email">
            <a:alphaModFix/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357" y="2100647"/>
            <a:ext cx="960120" cy="960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51;p4">
            <a:extLst>
              <a:ext uri="{FF2B5EF4-FFF2-40B4-BE49-F238E27FC236}">
                <a16:creationId xmlns:a16="http://schemas.microsoft.com/office/drawing/2014/main" id="{01217823-F71B-4A4B-A1E5-D1F0E6CA682E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7" cstate="email">
            <a:alphaModFix/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42958" y="2150272"/>
            <a:ext cx="433254" cy="96012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52;p4">
            <a:extLst>
              <a:ext uri="{FF2B5EF4-FFF2-40B4-BE49-F238E27FC236}">
                <a16:creationId xmlns:a16="http://schemas.microsoft.com/office/drawing/2014/main" id="{15E85F66-E746-417A-99ED-7A42791C4C12}"/>
              </a:ext>
            </a:extLst>
          </p:cNvPr>
          <p:cNvSpPr txBox="1">
            <a:spLocks noChangeAspect="1"/>
          </p:cNvSpPr>
          <p:nvPr/>
        </p:nvSpPr>
        <p:spPr>
          <a:xfrm>
            <a:off x="624297" y="4005982"/>
            <a:ext cx="192024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en-US" sz="2400" dirty="0">
                <a:solidFill>
                  <a:srgbClr val="434343"/>
                </a:solidFill>
                <a:latin typeface="Bebas Neue"/>
                <a:ea typeface="Bebas Neue"/>
                <a:cs typeface="Bebas Neue"/>
                <a:sym typeface="Bebas Neue"/>
              </a:rPr>
              <a:t>2,900</a:t>
            </a:r>
            <a:endParaRPr sz="2400" dirty="0">
              <a:solidFill>
                <a:srgbClr val="434343"/>
              </a:solidFill>
            </a:endParaRPr>
          </a:p>
          <a:p>
            <a:pPr algn="ctr"/>
            <a:r>
              <a:rPr lang="en-US" sz="2400" b="1" dirty="0">
                <a:solidFill>
                  <a:srgbClr val="434343"/>
                </a:solidFill>
                <a:latin typeface="Bebas Neue"/>
                <a:ea typeface="Bebas Neue"/>
                <a:cs typeface="Bebas Neue"/>
                <a:sym typeface="Bebas Neue"/>
              </a:rPr>
              <a:t> Students</a:t>
            </a:r>
            <a:endParaRPr sz="2400" dirty="0">
              <a:solidFill>
                <a:srgbClr val="434343"/>
              </a:solidFill>
            </a:endParaRPr>
          </a:p>
        </p:txBody>
      </p:sp>
      <p:sp>
        <p:nvSpPr>
          <p:cNvPr id="11" name="Google Shape;153;p4">
            <a:extLst>
              <a:ext uri="{FF2B5EF4-FFF2-40B4-BE49-F238E27FC236}">
                <a16:creationId xmlns:a16="http://schemas.microsoft.com/office/drawing/2014/main" id="{1DAA7CCB-867B-4F1D-8C18-4AA286B57C53}"/>
              </a:ext>
            </a:extLst>
          </p:cNvPr>
          <p:cNvSpPr txBox="1">
            <a:spLocks noChangeAspect="1"/>
          </p:cNvSpPr>
          <p:nvPr/>
        </p:nvSpPr>
        <p:spPr>
          <a:xfrm>
            <a:off x="3634391" y="3916371"/>
            <a:ext cx="1920240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en-US" sz="2400" dirty="0">
                <a:solidFill>
                  <a:srgbClr val="434343"/>
                </a:solidFill>
                <a:latin typeface="Bebas Neue"/>
                <a:ea typeface="Bebas Neue"/>
                <a:cs typeface="Bebas Neue"/>
                <a:sym typeface="Bebas Neue"/>
              </a:rPr>
              <a:t>450</a:t>
            </a:r>
          </a:p>
          <a:p>
            <a:pPr algn="ctr"/>
            <a:r>
              <a:rPr lang="en-US" sz="2400" dirty="0">
                <a:solidFill>
                  <a:srgbClr val="434343"/>
                </a:solidFill>
                <a:latin typeface="Bebas Neue"/>
                <a:cs typeface="Bebas Neue"/>
                <a:sym typeface="Bebas Neue"/>
              </a:rPr>
              <a:t>COE</a:t>
            </a:r>
            <a:endParaRPr lang="en-US" sz="2400" dirty="0">
              <a:solidFill>
                <a:srgbClr val="434343"/>
              </a:solidFill>
            </a:endParaRPr>
          </a:p>
          <a:p>
            <a:pPr algn="ctr"/>
            <a:r>
              <a:rPr lang="en-US" sz="2400" b="1" dirty="0">
                <a:solidFill>
                  <a:srgbClr val="434343"/>
                </a:solidFill>
                <a:latin typeface="Bebas Neue"/>
                <a:sym typeface="Bebas Neue"/>
              </a:rPr>
              <a:t>Latino/Latina</a:t>
            </a:r>
            <a:endParaRPr lang="en-US" sz="2400" dirty="0">
              <a:solidFill>
                <a:srgbClr val="434343"/>
              </a:solidFill>
            </a:endParaRPr>
          </a:p>
        </p:txBody>
      </p:sp>
      <p:sp>
        <p:nvSpPr>
          <p:cNvPr id="12" name="Google Shape;154;p4">
            <a:extLst>
              <a:ext uri="{FF2B5EF4-FFF2-40B4-BE49-F238E27FC236}">
                <a16:creationId xmlns:a16="http://schemas.microsoft.com/office/drawing/2014/main" id="{43BAA88F-7613-4586-9CFB-D9B6062FDBDC}"/>
              </a:ext>
            </a:extLst>
          </p:cNvPr>
          <p:cNvSpPr txBox="1">
            <a:spLocks noChangeAspect="1"/>
          </p:cNvSpPr>
          <p:nvPr/>
        </p:nvSpPr>
        <p:spPr>
          <a:xfrm>
            <a:off x="6644485" y="3641818"/>
            <a:ext cx="2225195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en-US" sz="2400" dirty="0">
                <a:solidFill>
                  <a:srgbClr val="434343"/>
                </a:solidFill>
                <a:latin typeface="Bebas Neue"/>
                <a:ea typeface="Bebas Neue"/>
                <a:cs typeface="Bebas Neue"/>
                <a:sym typeface="Bebas Neue"/>
              </a:rPr>
              <a:t>750</a:t>
            </a:r>
            <a:endParaRPr sz="2400" dirty="0">
              <a:solidFill>
                <a:srgbClr val="434343"/>
              </a:solidFill>
            </a:endParaRPr>
          </a:p>
          <a:p>
            <a:pPr algn="ctr"/>
            <a:r>
              <a:rPr lang="en-US" sz="2400" b="1" dirty="0">
                <a:solidFill>
                  <a:srgbClr val="434343"/>
                </a:solidFill>
                <a:latin typeface="Bebas Neue"/>
                <a:ea typeface="Bebas Neue"/>
                <a:cs typeface="Bebas Neue"/>
                <a:sym typeface="Bebas Neue"/>
              </a:rPr>
              <a:t>First in the family to attend College</a:t>
            </a:r>
            <a:endParaRPr sz="2400" dirty="0">
              <a:solidFill>
                <a:srgbClr val="434343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F3BE9AC-4CFE-44AE-9A05-1BE7F377533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4196" y="2180214"/>
            <a:ext cx="960120" cy="96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806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9FCFD9B-BA69-4CC7-9FFA-F0E1AFE714A5}"/>
              </a:ext>
            </a:extLst>
          </p:cNvPr>
          <p:cNvSpPr/>
          <p:nvPr/>
        </p:nvSpPr>
        <p:spPr>
          <a:xfrm>
            <a:off x="0" y="1"/>
            <a:ext cx="9144000" cy="1398671"/>
          </a:xfrm>
          <a:prstGeom prst="rect">
            <a:avLst/>
          </a:prstGeom>
          <a:solidFill>
            <a:srgbClr val="0050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A8649C-C860-4BBD-99C8-A3AEC207F145}"/>
              </a:ext>
            </a:extLst>
          </p:cNvPr>
          <p:cNvSpPr txBox="1"/>
          <p:nvPr/>
        </p:nvSpPr>
        <p:spPr>
          <a:xfrm>
            <a:off x="451185" y="279735"/>
            <a:ext cx="825667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4050" kern="1200" dirty="0">
                <a:solidFill>
                  <a:prstClr val="white"/>
                </a:solidFill>
                <a:latin typeface="Arial Narrow" panose="020B0606020202030204" pitchFamily="34" charset="0"/>
                <a:ea typeface="+mn-ea"/>
                <a:cs typeface="+mn-cs"/>
              </a:rPr>
              <a:t>What is Engineering?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ABBDEA-04DE-405B-9589-57F531E36C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472" y="3226018"/>
            <a:ext cx="2424102" cy="19412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8C666C-EF80-492F-89DD-16D837885B35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4510" y="1398672"/>
            <a:ext cx="2854980" cy="15971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419363-9CC9-44B1-B13F-FEC21363B20A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3989" y="3226019"/>
            <a:ext cx="2880011" cy="19174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EF61DF-9745-4510-9D7E-C6530B07D83D}"/>
              </a:ext>
            </a:extLst>
          </p:cNvPr>
          <p:cNvSpPr txBox="1"/>
          <p:nvPr/>
        </p:nvSpPr>
        <p:spPr>
          <a:xfrm>
            <a:off x="2673397" y="3226018"/>
            <a:ext cx="359429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Engineering is the application of science and math to solve problems.</a:t>
            </a:r>
          </a:p>
        </p:txBody>
      </p:sp>
      <p:pic>
        <p:nvPicPr>
          <p:cNvPr id="1026" name="Picture 2" descr="Tesla is going the full supercar route with next-gen Roadster's special  paint options">
            <a:extLst>
              <a:ext uri="{FF2B5EF4-FFF2-40B4-BE49-F238E27FC236}">
                <a16:creationId xmlns:a16="http://schemas.microsoft.com/office/drawing/2014/main" id="{DC1AC80C-3579-4F8C-A48E-497B4B204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4309" y="1413550"/>
            <a:ext cx="2669691" cy="1609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e environment: Clean water is life, health, food, leisure and energy">
            <a:extLst>
              <a:ext uri="{FF2B5EF4-FFF2-40B4-BE49-F238E27FC236}">
                <a16:creationId xmlns:a16="http://schemas.microsoft.com/office/drawing/2014/main" id="{2A4D10B8-F014-49E7-84F6-FFA459317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385964"/>
            <a:ext cx="2493818" cy="1623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83762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24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125" y="-29075"/>
            <a:ext cx="9187692" cy="5172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244D171-70DA-45A5-8AE3-2EEFD2B3BF2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9424" y="741423"/>
            <a:ext cx="6858594" cy="2926334"/>
          </a:xfrm>
          <a:prstGeom prst="rect">
            <a:avLst/>
          </a:prstGeom>
          <a:ln>
            <a:noFill/>
          </a:ln>
          <a:effectLst/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BD106E2-DF48-4646-98E4-67CAA0E737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2278591"/>
              </p:ext>
            </p:extLst>
          </p:nvPr>
        </p:nvGraphicFramePr>
        <p:xfrm>
          <a:off x="1056640" y="3749032"/>
          <a:ext cx="7091680" cy="13648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63327">
                  <a:extLst>
                    <a:ext uri="{9D8B030D-6E8A-4147-A177-3AD203B41FA5}">
                      <a16:colId xmlns:a16="http://schemas.microsoft.com/office/drawing/2014/main" val="3158736018"/>
                    </a:ext>
                  </a:extLst>
                </a:gridCol>
                <a:gridCol w="2428353">
                  <a:extLst>
                    <a:ext uri="{9D8B030D-6E8A-4147-A177-3AD203B41FA5}">
                      <a16:colId xmlns:a16="http://schemas.microsoft.com/office/drawing/2014/main" val="1102413398"/>
                    </a:ext>
                  </a:extLst>
                </a:gridCol>
              </a:tblGrid>
              <a:tr h="373644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latin typeface="Arial Narrow" panose="020B0606020202030204" pitchFamily="34" charset="0"/>
                        </a:rPr>
                        <a:t>Corporate Mentoring</a:t>
                      </a: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dirty="0">
                          <a:latin typeface="Arial Narrow" panose="020B0606020202030204" pitchFamily="34" charset="0"/>
                        </a:rPr>
                        <a:t>Industry Connection Day</a:t>
                      </a:r>
                    </a:p>
                  </a:txBody>
                  <a:tcPr>
                    <a:lnL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10990396"/>
                  </a:ext>
                </a:extLst>
              </a:tr>
              <a:tr h="373644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latin typeface="Arial Narrow" panose="020B0606020202030204" pitchFamily="34" charset="0"/>
                        </a:rPr>
                        <a:t>Mock Interviews</a:t>
                      </a: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dirty="0">
                          <a:latin typeface="Arial Narrow" panose="020B0606020202030204" pitchFamily="34" charset="0"/>
                        </a:rPr>
                        <a:t>Alumni Interviews Series</a:t>
                      </a:r>
                    </a:p>
                  </a:txBody>
                  <a:tcPr>
                    <a:lnL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10907473"/>
                  </a:ext>
                </a:extLst>
              </a:tr>
              <a:tr h="617542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latin typeface="Arial Narrow" panose="020B0606020202030204" pitchFamily="34" charset="0"/>
                        </a:rPr>
                        <a:t>Science Technology Engineering Math (STEM) Job Fairs</a:t>
                      </a: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latin typeface="Arial Narrow" panose="020B0606020202030204" pitchFamily="34" charset="0"/>
                        </a:rPr>
                        <a:t>Industry Senior Projects</a:t>
                      </a:r>
                    </a:p>
                  </a:txBody>
                  <a:tcPr>
                    <a:lnL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31438971"/>
                  </a:ext>
                </a:extLst>
              </a:tr>
            </a:tbl>
          </a:graphicData>
        </a:graphic>
      </p:graphicFrame>
      <p:sp>
        <p:nvSpPr>
          <p:cNvPr id="5" name="Google Shape;118;p22">
            <a:extLst>
              <a:ext uri="{FF2B5EF4-FFF2-40B4-BE49-F238E27FC236}">
                <a16:creationId xmlns:a16="http://schemas.microsoft.com/office/drawing/2014/main" id="{24D4534D-05C3-44FD-A466-84377C38F20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14774" y="114730"/>
            <a:ext cx="8331199" cy="4828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2400" b="1" i="1" dirty="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UNMATCHED EMPLOYER PARTNERSHIPS</a:t>
            </a:r>
            <a:endParaRPr sz="2400" b="1" i="1" dirty="0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alphaModFix amt="1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31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225" y="-29225"/>
            <a:ext cx="9247473" cy="52017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31"/>
          <p:cNvSpPr txBox="1">
            <a:spLocks noGrp="1"/>
          </p:cNvSpPr>
          <p:nvPr>
            <p:ph type="title"/>
          </p:nvPr>
        </p:nvSpPr>
        <p:spPr>
          <a:xfrm>
            <a:off x="1219975" y="449575"/>
            <a:ext cx="4253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2720" b="1" i="1" dirty="0">
                <a:solidFill>
                  <a:srgbClr val="005035"/>
                </a:solidFill>
                <a:latin typeface="Arial Narrow"/>
                <a:ea typeface="Arial Narrow"/>
                <a:cs typeface="Arial Narrow"/>
                <a:sym typeface="Arial Narrow"/>
              </a:rPr>
              <a:t>Our Numbers</a:t>
            </a:r>
            <a:endParaRPr sz="2720" b="1" i="1" dirty="0">
              <a:solidFill>
                <a:srgbClr val="005035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5" name="Google Shape;157;p4">
            <a:extLst>
              <a:ext uri="{FF2B5EF4-FFF2-40B4-BE49-F238E27FC236}">
                <a16:creationId xmlns:a16="http://schemas.microsoft.com/office/drawing/2014/main" id="{393500E7-F8C9-449E-85CF-6CF930F258D4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9465" y="1716978"/>
            <a:ext cx="1920240" cy="1920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55;p4">
            <a:extLst>
              <a:ext uri="{FF2B5EF4-FFF2-40B4-BE49-F238E27FC236}">
                <a16:creationId xmlns:a16="http://schemas.microsoft.com/office/drawing/2014/main" id="{B64EA309-562B-4F44-94A3-1BAAE46601B2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296" y="1716978"/>
            <a:ext cx="1920240" cy="1920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56;p4">
            <a:extLst>
              <a:ext uri="{FF2B5EF4-FFF2-40B4-BE49-F238E27FC236}">
                <a16:creationId xmlns:a16="http://schemas.microsoft.com/office/drawing/2014/main" id="{F5CD6EFF-E663-432D-A5EA-6E86CB7FE6E4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1881" y="1746920"/>
            <a:ext cx="1920240" cy="1920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49;p4">
            <a:extLst>
              <a:ext uri="{FF2B5EF4-FFF2-40B4-BE49-F238E27FC236}">
                <a16:creationId xmlns:a16="http://schemas.microsoft.com/office/drawing/2014/main" id="{2BEB7FAE-D282-4BA5-93E0-F90EB066DCD5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356" y="2190371"/>
            <a:ext cx="960120" cy="96012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52;p4">
            <a:extLst>
              <a:ext uri="{FF2B5EF4-FFF2-40B4-BE49-F238E27FC236}">
                <a16:creationId xmlns:a16="http://schemas.microsoft.com/office/drawing/2014/main" id="{15E85F66-E746-417A-99ED-7A42791C4C12}"/>
              </a:ext>
            </a:extLst>
          </p:cNvPr>
          <p:cNvSpPr txBox="1">
            <a:spLocks noChangeAspect="1"/>
          </p:cNvSpPr>
          <p:nvPr/>
        </p:nvSpPr>
        <p:spPr>
          <a:xfrm>
            <a:off x="624296" y="3651567"/>
            <a:ext cx="192024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en-US" sz="2000" dirty="0">
                <a:solidFill>
                  <a:srgbClr val="434343"/>
                </a:solidFill>
                <a:latin typeface="Bebas Neue"/>
                <a:ea typeface="Bebas Neue"/>
                <a:cs typeface="Bebas Neue"/>
                <a:sym typeface="Bebas Neue"/>
              </a:rPr>
              <a:t>83%</a:t>
            </a:r>
            <a:endParaRPr lang="en-US" sz="2000" dirty="0">
              <a:solidFill>
                <a:srgbClr val="434343"/>
              </a:solidFill>
            </a:endParaRPr>
          </a:p>
          <a:p>
            <a:pPr algn="ctr"/>
            <a:r>
              <a:rPr lang="en-US" sz="2000" b="1" dirty="0">
                <a:solidFill>
                  <a:srgbClr val="434343"/>
                </a:solidFill>
                <a:latin typeface="Bebas Neue"/>
                <a:ea typeface="Bebas Neue"/>
                <a:cs typeface="Bebas Neue"/>
                <a:sym typeface="Bebas Neue"/>
              </a:rPr>
              <a:t>Full Time Employment</a:t>
            </a:r>
            <a:endParaRPr lang="en-US" sz="2000" dirty="0">
              <a:solidFill>
                <a:srgbClr val="434343"/>
              </a:solidFill>
            </a:endParaRPr>
          </a:p>
        </p:txBody>
      </p:sp>
      <p:sp>
        <p:nvSpPr>
          <p:cNvPr id="11" name="Google Shape;153;p4">
            <a:extLst>
              <a:ext uri="{FF2B5EF4-FFF2-40B4-BE49-F238E27FC236}">
                <a16:creationId xmlns:a16="http://schemas.microsoft.com/office/drawing/2014/main" id="{1DAA7CCB-867B-4F1D-8C18-4AA286B57C53}"/>
              </a:ext>
            </a:extLst>
          </p:cNvPr>
          <p:cNvSpPr txBox="1">
            <a:spLocks noChangeAspect="1"/>
          </p:cNvSpPr>
          <p:nvPr/>
        </p:nvSpPr>
        <p:spPr>
          <a:xfrm>
            <a:off x="3611881" y="3681509"/>
            <a:ext cx="192024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en-US" sz="2000" dirty="0">
                <a:solidFill>
                  <a:srgbClr val="434343"/>
                </a:solidFill>
                <a:latin typeface="Bebas Neue"/>
                <a:ea typeface="Bebas Neue"/>
                <a:cs typeface="Bebas Neue"/>
                <a:sym typeface="Bebas Neue"/>
              </a:rPr>
              <a:t>70%</a:t>
            </a:r>
            <a:endParaRPr lang="en-US" sz="2000" dirty="0">
              <a:solidFill>
                <a:srgbClr val="434343"/>
              </a:solidFill>
            </a:endParaRPr>
          </a:p>
          <a:p>
            <a:pPr algn="ctr"/>
            <a:r>
              <a:rPr lang="en-US" sz="2000" b="1" dirty="0">
                <a:solidFill>
                  <a:srgbClr val="434343"/>
                </a:solidFill>
                <a:latin typeface="Bebas Neue"/>
                <a:sym typeface="Bebas Neue"/>
              </a:rPr>
              <a:t>Experiential Education</a:t>
            </a:r>
            <a:endParaRPr lang="en-US" sz="2000" dirty="0">
              <a:solidFill>
                <a:srgbClr val="434343"/>
              </a:solidFill>
            </a:endParaRPr>
          </a:p>
        </p:txBody>
      </p:sp>
      <p:sp>
        <p:nvSpPr>
          <p:cNvPr id="12" name="Google Shape;154;p4">
            <a:extLst>
              <a:ext uri="{FF2B5EF4-FFF2-40B4-BE49-F238E27FC236}">
                <a16:creationId xmlns:a16="http://schemas.microsoft.com/office/drawing/2014/main" id="{43BAA88F-7613-4586-9CFB-D9B6062FDBDC}"/>
              </a:ext>
            </a:extLst>
          </p:cNvPr>
          <p:cNvSpPr txBox="1">
            <a:spLocks noChangeAspect="1"/>
          </p:cNvSpPr>
          <p:nvPr/>
        </p:nvSpPr>
        <p:spPr>
          <a:xfrm>
            <a:off x="6599465" y="3637218"/>
            <a:ext cx="192024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en-US" sz="2000" dirty="0">
                <a:solidFill>
                  <a:srgbClr val="434343"/>
                </a:solidFill>
                <a:latin typeface="Bebas Neue"/>
                <a:ea typeface="Bebas Neue"/>
                <a:cs typeface="Bebas Neue"/>
                <a:sym typeface="Bebas Neue"/>
              </a:rPr>
              <a:t>17%</a:t>
            </a:r>
            <a:endParaRPr lang="en-US" sz="2000" dirty="0">
              <a:solidFill>
                <a:srgbClr val="434343"/>
              </a:solidFill>
            </a:endParaRPr>
          </a:p>
          <a:p>
            <a:pPr algn="ctr"/>
            <a:r>
              <a:rPr lang="en-US" sz="2000" b="1" dirty="0">
                <a:solidFill>
                  <a:srgbClr val="434343"/>
                </a:solidFill>
                <a:latin typeface="Bebas Neue"/>
                <a:sym typeface="Bebas Neue"/>
              </a:rPr>
              <a:t>Continue to Graduate School</a:t>
            </a:r>
            <a:endParaRPr lang="en-US" sz="2000" dirty="0">
              <a:solidFill>
                <a:srgbClr val="434343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355CDC6-5C0B-4510-B0EA-4FC76A2DC59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2182" y="1975144"/>
            <a:ext cx="1304657" cy="13046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E654A27-B668-49C7-8748-E5ED0345B1F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6423" y="2140746"/>
            <a:ext cx="1046323" cy="1046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2990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9"/>
          <p:cNvSpPr txBox="1"/>
          <p:nvPr/>
        </p:nvSpPr>
        <p:spPr>
          <a:xfrm>
            <a:off x="167148" y="188819"/>
            <a:ext cx="8740877" cy="961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Oswald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"/>
                <a:ea typeface="Oswald"/>
                <a:cs typeface="Oswald"/>
                <a:sym typeface="Oswald"/>
              </a:rPr>
              <a:t>Admission Requirements</a:t>
            </a:r>
            <a:endParaRPr kumimoji="0" sz="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D6ABCF-1D46-4A94-BA6C-6EA9020FBD0B}"/>
              </a:ext>
            </a:extLst>
          </p:cNvPr>
          <p:cNvSpPr txBox="1"/>
          <p:nvPr/>
        </p:nvSpPr>
        <p:spPr>
          <a:xfrm>
            <a:off x="167148" y="1219200"/>
            <a:ext cx="7943659" cy="4156587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pPr marL="342891" indent="-342891" defTabSz="914377">
              <a:lnSpc>
                <a:spcPct val="114000"/>
              </a:lnSpc>
              <a:buClrTx/>
              <a:buFont typeface="Arial" panose="020B0604020202020204" pitchFamily="34" charset="0"/>
              <a:buChar char="•"/>
            </a:pPr>
            <a:r>
              <a:rPr lang="en-US" sz="24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Engineering Technology &amp; Construction Management</a:t>
            </a:r>
          </a:p>
          <a:p>
            <a:pPr marL="800080" lvl="1" indent="-342891" defTabSz="914377">
              <a:lnSpc>
                <a:spcPct val="114000"/>
              </a:lnSpc>
              <a:buClrTx/>
              <a:buFont typeface="Wingdings" panose="05000000000000000000" pitchFamily="2" charset="2"/>
              <a:buChar char="ü"/>
            </a:pPr>
            <a:r>
              <a:rPr lang="en-US" sz="24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University Admission Requirements</a:t>
            </a:r>
            <a:br>
              <a:rPr lang="en-US" sz="24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</a:br>
            <a:endParaRPr lang="en-US" sz="2400" kern="12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  <a:p>
            <a:pPr marL="342891" indent="-342891" defTabSz="914377">
              <a:buClrTx/>
              <a:buFont typeface="Arial" panose="020B0604020202020204" pitchFamily="34" charset="0"/>
              <a:buChar char="•"/>
            </a:pPr>
            <a:r>
              <a:rPr lang="en-US" sz="24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Engineering Majors – Preferred Qualifications</a:t>
            </a:r>
          </a:p>
          <a:p>
            <a:pPr marL="800080" lvl="1" indent="-342891" defTabSz="914377">
              <a:lnSpc>
                <a:spcPct val="114000"/>
              </a:lnSpc>
              <a:buClrTx/>
              <a:buFont typeface="Wingdings" panose="05000000000000000000" pitchFamily="2" charset="2"/>
              <a:buChar char="ü"/>
            </a:pPr>
            <a:r>
              <a:rPr lang="en-US" sz="24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3.8 or higher High School GPA</a:t>
            </a:r>
          </a:p>
          <a:p>
            <a:pPr marL="800080" lvl="1" indent="-342891" defTabSz="914377">
              <a:lnSpc>
                <a:spcPct val="114000"/>
              </a:lnSpc>
              <a:buClrTx/>
              <a:buFont typeface="Wingdings" panose="05000000000000000000" pitchFamily="2" charset="2"/>
              <a:buChar char="ü"/>
            </a:pPr>
            <a:r>
              <a:rPr lang="en-US" sz="24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A grade of C or better in all high school math courses </a:t>
            </a:r>
          </a:p>
          <a:p>
            <a:pPr marL="800080" lvl="1" indent="-342891" defTabSz="914377">
              <a:lnSpc>
                <a:spcPct val="114000"/>
              </a:lnSpc>
              <a:buClrTx/>
              <a:buFont typeface="Wingdings" panose="05000000000000000000" pitchFamily="2" charset="2"/>
              <a:buChar char="ü"/>
            </a:pPr>
            <a:r>
              <a:rPr lang="en-US" sz="24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Completion of Pre-Calculus; Calculus is preferred</a:t>
            </a:r>
          </a:p>
          <a:p>
            <a:pPr marL="800080" lvl="1" indent="-342891" defTabSz="914377">
              <a:lnSpc>
                <a:spcPct val="114000"/>
              </a:lnSpc>
              <a:buClrTx/>
              <a:buFont typeface="Wingdings" panose="05000000000000000000" pitchFamily="2" charset="2"/>
              <a:buChar char="ü"/>
            </a:pPr>
            <a:r>
              <a:rPr lang="en-US" sz="24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A math course in the last year of high school</a:t>
            </a:r>
          </a:p>
          <a:p>
            <a:pPr marL="857199" lvl="1" indent="-535749" defTabSz="642899">
              <a:lnSpc>
                <a:spcPct val="88000"/>
              </a:lnSpc>
              <a:buClrTx/>
              <a:buFontTx/>
              <a:buChar char="-"/>
              <a:defRPr/>
            </a:pPr>
            <a:endParaRPr lang="en-US" sz="2800" kern="1200" dirty="0">
              <a:solidFill>
                <a:prstClr val="white"/>
              </a:solidFill>
              <a:effectLst>
                <a:outerShdw blurRad="75000" dir="2700000">
                  <a:srgbClr val="000000">
                    <a:alpha val="50000"/>
                  </a:srgbClr>
                </a:outerShdw>
              </a:effectLst>
              <a:latin typeface="OpenSans-Ligh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0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9225" y="-29225"/>
            <a:ext cx="9195955" cy="5172725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0"/>
          <p:cNvSpPr txBox="1">
            <a:spLocks noGrp="1"/>
          </p:cNvSpPr>
          <p:nvPr>
            <p:ph type="title"/>
          </p:nvPr>
        </p:nvSpPr>
        <p:spPr>
          <a:xfrm>
            <a:off x="2548550" y="1791200"/>
            <a:ext cx="4040400" cy="10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6020" b="1" i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Questions</a:t>
            </a:r>
            <a:endParaRPr sz="6020" b="1" i="1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Google Shape;355;p15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6085" y="-525"/>
            <a:ext cx="9190088" cy="5169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15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8150" y="4348025"/>
            <a:ext cx="3287024" cy="915250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15"/>
          <p:cNvSpPr txBox="1">
            <a:spLocks noGrp="1"/>
          </p:cNvSpPr>
          <p:nvPr>
            <p:ph type="title"/>
          </p:nvPr>
        </p:nvSpPr>
        <p:spPr>
          <a:xfrm>
            <a:off x="1261375" y="50575"/>
            <a:ext cx="4253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2720" b="1" i="1" dirty="0">
                <a:solidFill>
                  <a:srgbClr val="005035"/>
                </a:solidFill>
                <a:latin typeface="Arial Narrow"/>
                <a:ea typeface="Arial Narrow"/>
                <a:cs typeface="Arial Narrow"/>
                <a:sym typeface="Arial Narrow"/>
              </a:rPr>
              <a:t>Thank you for joining us!</a:t>
            </a:r>
            <a:endParaRPr sz="2720" b="1" i="1" dirty="0">
              <a:solidFill>
                <a:srgbClr val="005035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359" name="Google Shape;359;p15"/>
          <p:cNvPicPr preferRelativeResize="0"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9900" y="1584199"/>
            <a:ext cx="3944100" cy="295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15"/>
          <p:cNvPicPr preferRelativeResize="0"/>
          <p:nvPr/>
        </p:nvPicPr>
        <p:blipFill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125" y="2474275"/>
            <a:ext cx="331274" cy="331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15"/>
          <p:cNvPicPr preferRelativeResize="0"/>
          <p:nvPr/>
        </p:nvPicPr>
        <p:blipFill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126" y="3063237"/>
            <a:ext cx="331274" cy="331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15"/>
          <p:cNvPicPr preferRelativeResize="0"/>
          <p:nvPr/>
        </p:nvPicPr>
        <p:blipFill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126" y="3635787"/>
            <a:ext cx="331274" cy="331274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15"/>
          <p:cNvSpPr txBox="1">
            <a:spLocks noGrp="1"/>
          </p:cNvSpPr>
          <p:nvPr>
            <p:ph type="body" idx="1"/>
          </p:nvPr>
        </p:nvSpPr>
        <p:spPr>
          <a:xfrm>
            <a:off x="1378400" y="2380463"/>
            <a:ext cx="4175400" cy="2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450"/>
              <a:buNone/>
            </a:pPr>
            <a:r>
              <a:rPr lang="en-US" sz="2400" b="1" dirty="0">
                <a:solidFill>
                  <a:srgbClr val="005035"/>
                </a:solidFill>
                <a:latin typeface="Arial Narrow"/>
                <a:ea typeface="Arial Narrow"/>
                <a:cs typeface="Arial Narrow"/>
                <a:sym typeface="Arial Narrow"/>
              </a:rPr>
              <a:t>@</a:t>
            </a:r>
            <a:r>
              <a:rPr lang="en-US" sz="2400" b="1" dirty="0" err="1">
                <a:solidFill>
                  <a:srgbClr val="005035"/>
                </a:solidFill>
                <a:latin typeface="Arial Narrow"/>
                <a:ea typeface="Arial Narrow"/>
                <a:cs typeface="Arial Narrow"/>
                <a:sym typeface="Arial Narrow"/>
              </a:rPr>
              <a:t>CLTEngineering</a:t>
            </a:r>
            <a:endParaRPr sz="2400" b="1" dirty="0">
              <a:solidFill>
                <a:srgbClr val="005035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64" name="Google Shape;364;p15"/>
          <p:cNvSpPr txBox="1">
            <a:spLocks noGrp="1"/>
          </p:cNvSpPr>
          <p:nvPr>
            <p:ph type="body" idx="1"/>
          </p:nvPr>
        </p:nvSpPr>
        <p:spPr>
          <a:xfrm>
            <a:off x="1378400" y="2975825"/>
            <a:ext cx="4175400" cy="2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450"/>
              <a:buNone/>
            </a:pPr>
            <a:r>
              <a:rPr lang="en-US" sz="2400" b="1" dirty="0" err="1">
                <a:solidFill>
                  <a:srgbClr val="005035"/>
                </a:solidFill>
                <a:latin typeface="Arial Narrow"/>
                <a:ea typeface="Arial Narrow"/>
                <a:cs typeface="Arial Narrow"/>
                <a:sym typeface="Arial Narrow"/>
              </a:rPr>
              <a:t>clt_engineering</a:t>
            </a:r>
            <a:endParaRPr sz="2400" b="1" dirty="0">
              <a:solidFill>
                <a:srgbClr val="005035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65" name="Google Shape;365;p15"/>
          <p:cNvSpPr txBox="1">
            <a:spLocks noGrp="1"/>
          </p:cNvSpPr>
          <p:nvPr>
            <p:ph type="body" idx="1"/>
          </p:nvPr>
        </p:nvSpPr>
        <p:spPr>
          <a:xfrm>
            <a:off x="1378400" y="3553638"/>
            <a:ext cx="4175400" cy="2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450"/>
              <a:buNone/>
            </a:pPr>
            <a:r>
              <a:rPr lang="en-US" sz="2400" b="1" dirty="0" err="1">
                <a:solidFill>
                  <a:srgbClr val="005035"/>
                </a:solidFill>
                <a:latin typeface="Arial Narrow"/>
                <a:ea typeface="Arial Narrow"/>
                <a:cs typeface="Arial Narrow"/>
                <a:sym typeface="Arial Narrow"/>
              </a:rPr>
              <a:t>clt_coe_studentlife</a:t>
            </a:r>
            <a:endParaRPr sz="2400" b="1" dirty="0">
              <a:solidFill>
                <a:srgbClr val="005035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262BA39-F9A5-4338-A07B-65781AA917C8}"/>
              </a:ext>
            </a:extLst>
          </p:cNvPr>
          <p:cNvSpPr txBox="1"/>
          <p:nvPr/>
        </p:nvSpPr>
        <p:spPr>
          <a:xfrm>
            <a:off x="1261375" y="785452"/>
            <a:ext cx="5369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>
                <a:latin typeface="Arial Narrow" panose="020B0606020202030204" pitchFamily="34" charset="0"/>
              </a:rPr>
              <a:t>Please join us for Open House October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A28B91-AB15-4E96-A5E8-D2E668197D22}"/>
              </a:ext>
            </a:extLst>
          </p:cNvPr>
          <p:cNvSpPr txBox="1"/>
          <p:nvPr/>
        </p:nvSpPr>
        <p:spPr>
          <a:xfrm>
            <a:off x="1047124" y="1807432"/>
            <a:ext cx="3258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 Narrow" panose="020B0606020202030204" pitchFamily="34" charset="0"/>
              </a:rPr>
              <a:t>Cathy Blat</a:t>
            </a:r>
          </a:p>
          <a:p>
            <a:pPr algn="ctr"/>
            <a:r>
              <a:rPr lang="en-US" dirty="0">
                <a:latin typeface="Arial Narrow" panose="020B0606020202030204" pitchFamily="34" charset="0"/>
              </a:rPr>
              <a:t>Cathy.Blat@uncc.edu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7"/>
          <p:cNvSpPr txBox="1">
            <a:spLocks noGrp="1"/>
          </p:cNvSpPr>
          <p:nvPr>
            <p:ph type="subTitle" idx="1"/>
          </p:nvPr>
        </p:nvSpPr>
        <p:spPr>
          <a:xfrm>
            <a:off x="1002323" y="0"/>
            <a:ext cx="7280030" cy="562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/>
          <a:p>
            <a:pPr marL="0" indent="0">
              <a:spcBef>
                <a:spcPts val="0"/>
              </a:spcBef>
              <a:buSzPts val="3600"/>
            </a:pPr>
            <a:r>
              <a:rPr lang="en-US" sz="27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Engineering Majors</a:t>
            </a:r>
            <a:endParaRPr sz="27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126;p8">
            <a:extLst>
              <a:ext uri="{FF2B5EF4-FFF2-40B4-BE49-F238E27FC236}">
                <a16:creationId xmlns:a16="http://schemas.microsoft.com/office/drawing/2014/main" id="{53AEC5EC-2F63-48F9-AEE1-D4F813BEBC1D}"/>
              </a:ext>
            </a:extLst>
          </p:cNvPr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67" y="2505411"/>
            <a:ext cx="2071291" cy="1116678"/>
          </a:xfrm>
          <a:prstGeom prst="rect">
            <a:avLst/>
          </a:prstGeom>
          <a:noFill/>
          <a:ln w="57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" name="Google Shape;127;p8">
            <a:extLst>
              <a:ext uri="{FF2B5EF4-FFF2-40B4-BE49-F238E27FC236}">
                <a16:creationId xmlns:a16="http://schemas.microsoft.com/office/drawing/2014/main" id="{91737DB2-69EC-4D3C-82D5-F14B6C04AB04}"/>
              </a:ext>
            </a:extLst>
          </p:cNvPr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924" y="3806986"/>
            <a:ext cx="2057400" cy="1283249"/>
          </a:xfrm>
          <a:prstGeom prst="rect">
            <a:avLst/>
          </a:prstGeom>
          <a:noFill/>
          <a:ln w="57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" name="Google Shape;128;p8" descr="Five important things to consider before selecting a civil engineering firm">
            <a:extLst>
              <a:ext uri="{FF2B5EF4-FFF2-40B4-BE49-F238E27FC236}">
                <a16:creationId xmlns:a16="http://schemas.microsoft.com/office/drawing/2014/main" id="{3D06CBD3-104C-4152-BEE4-641ECE8DBA38}"/>
              </a:ext>
            </a:extLst>
          </p:cNvPr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723" y="1155484"/>
            <a:ext cx="2066210" cy="1214854"/>
          </a:xfrm>
          <a:prstGeom prst="rect">
            <a:avLst/>
          </a:prstGeom>
          <a:noFill/>
          <a:ln w="57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" name="Google Shape;129;p8" descr="Mechanical Engineering">
            <a:extLst>
              <a:ext uri="{FF2B5EF4-FFF2-40B4-BE49-F238E27FC236}">
                <a16:creationId xmlns:a16="http://schemas.microsoft.com/office/drawing/2014/main" id="{77326D42-B267-4EEE-896E-0181A5918864}"/>
              </a:ext>
            </a:extLst>
          </p:cNvPr>
          <p:cNvPicPr preferRelativeResize="0"/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5163" y="1245301"/>
            <a:ext cx="2356535" cy="1411342"/>
          </a:xfrm>
          <a:prstGeom prst="rect">
            <a:avLst/>
          </a:prstGeom>
          <a:noFill/>
          <a:ln w="57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" name="Google Shape;130;p8">
            <a:extLst>
              <a:ext uri="{FF2B5EF4-FFF2-40B4-BE49-F238E27FC236}">
                <a16:creationId xmlns:a16="http://schemas.microsoft.com/office/drawing/2014/main" id="{BC136B6D-F5D5-4E38-BAF9-0005A0791D29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5189" y="3208141"/>
            <a:ext cx="2512677" cy="1777196"/>
          </a:xfrm>
          <a:prstGeom prst="rect">
            <a:avLst/>
          </a:prstGeom>
          <a:noFill/>
          <a:ln w="57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2" name="Google Shape;131;p8">
            <a:extLst>
              <a:ext uri="{FF2B5EF4-FFF2-40B4-BE49-F238E27FC236}">
                <a16:creationId xmlns:a16="http://schemas.microsoft.com/office/drawing/2014/main" id="{145450AF-EFA8-4FFA-BF7C-73AE7E64FD72}"/>
              </a:ext>
            </a:extLst>
          </p:cNvPr>
          <p:cNvSpPr txBox="1"/>
          <p:nvPr/>
        </p:nvSpPr>
        <p:spPr>
          <a:xfrm>
            <a:off x="2678838" y="1155484"/>
            <a:ext cx="3555507" cy="3624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Civil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Environmental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Electrical</a:t>
            </a:r>
            <a:endParaRPr kumimoji="0" sz="2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Computer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Mechanical</a:t>
            </a:r>
            <a:endParaRPr kumimoji="0" sz="2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Systems &amp; Industrial</a:t>
            </a:r>
            <a:endParaRPr kumimoji="0" sz="2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503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503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503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503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A4966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A4966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7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503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7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A4966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802F2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802F2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7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802F2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9" dur="500" fill="hold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377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377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7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377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4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8" dur="500" fill="hold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89906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89906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7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89906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3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6"/>
          <p:cNvSpPr txBox="1">
            <a:spLocks noGrp="1"/>
          </p:cNvSpPr>
          <p:nvPr>
            <p:ph type="ctrTitle"/>
          </p:nvPr>
        </p:nvSpPr>
        <p:spPr>
          <a:xfrm>
            <a:off x="1668955" y="173115"/>
            <a:ext cx="7040039" cy="87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b" anchorCtr="0">
            <a:noAutofit/>
          </a:bodyPr>
          <a:lstStyle/>
          <a:p>
            <a:r>
              <a:rPr lang="en-US" sz="3600" dirty="0">
                <a:latin typeface="Arial"/>
                <a:ea typeface="Arial"/>
                <a:cs typeface="Arial"/>
                <a:sym typeface="Arial"/>
              </a:rPr>
              <a:t>Engineering Technology &amp; Construction Management Majors</a:t>
            </a:r>
            <a:endParaRPr sz="36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26"/>
          <p:cNvSpPr txBox="1"/>
          <p:nvPr/>
        </p:nvSpPr>
        <p:spPr>
          <a:xfrm>
            <a:off x="2350363" y="1484791"/>
            <a:ext cx="5033639" cy="307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defTabSz="685800"/>
            <a:r>
              <a:rPr lang="en-US" sz="1950" b="1" dirty="0"/>
              <a:t>Civil Engineering Technology</a:t>
            </a:r>
            <a:endParaRPr sz="1050" dirty="0"/>
          </a:p>
          <a:p>
            <a:pPr defTabSz="685800"/>
            <a:endParaRPr sz="1950" b="1" dirty="0"/>
          </a:p>
          <a:p>
            <a:pPr defTabSz="685800"/>
            <a:r>
              <a:rPr lang="en-US" sz="1950" b="1" dirty="0"/>
              <a:t>Electrical Engineering Technology</a:t>
            </a:r>
            <a:endParaRPr sz="1050" dirty="0"/>
          </a:p>
          <a:p>
            <a:pPr defTabSz="685800"/>
            <a:endParaRPr sz="1950" b="1" dirty="0"/>
          </a:p>
          <a:p>
            <a:pPr defTabSz="685800"/>
            <a:r>
              <a:rPr lang="en-US" sz="1950" b="1" dirty="0"/>
              <a:t>Fire and Safety Engineering Technology</a:t>
            </a:r>
            <a:endParaRPr sz="1050" dirty="0"/>
          </a:p>
          <a:p>
            <a:pPr defTabSz="685800"/>
            <a:endParaRPr sz="1950" b="1" dirty="0"/>
          </a:p>
          <a:p>
            <a:pPr defTabSz="685800"/>
            <a:r>
              <a:rPr lang="en-US" sz="1950" b="1" dirty="0"/>
              <a:t>Mechanical Engineering Technology</a:t>
            </a:r>
            <a:endParaRPr sz="1050" dirty="0"/>
          </a:p>
          <a:p>
            <a:pPr defTabSz="685800"/>
            <a:endParaRPr sz="1950" b="1" dirty="0"/>
          </a:p>
          <a:p>
            <a:pPr defTabSz="685800"/>
            <a:endParaRPr sz="1950" b="1" dirty="0"/>
          </a:p>
          <a:p>
            <a:pPr defTabSz="685800"/>
            <a:r>
              <a:rPr lang="en-US" sz="1950" b="1" dirty="0"/>
              <a:t>Construction Management</a:t>
            </a:r>
            <a:endParaRPr sz="1050" dirty="0"/>
          </a:p>
        </p:txBody>
      </p:sp>
      <p:pic>
        <p:nvPicPr>
          <p:cNvPr id="138" name="Google Shape;138;p26" descr="Construction Management -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58379" y="3762458"/>
            <a:ext cx="2438249" cy="1304474"/>
          </a:xfrm>
          <a:prstGeom prst="rect">
            <a:avLst/>
          </a:prstGeom>
          <a:noFill/>
          <a:ln w="571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9" name="Google Shape;139;p26" descr="BACHELOR OF CIVIL ENGINEERING TECHNOLOGY | Best Degree Programs &amp; Courses |  Most Popular in Srilanka | 2021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925" y="1212324"/>
            <a:ext cx="2010046" cy="1231256"/>
          </a:xfrm>
          <a:prstGeom prst="rect">
            <a:avLst/>
          </a:prstGeom>
          <a:noFill/>
          <a:ln w="571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0" name="Google Shape;140;p26" descr="300px-Navy-Radome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583" y="2584925"/>
            <a:ext cx="2024108" cy="1280191"/>
          </a:xfrm>
          <a:prstGeom prst="rect">
            <a:avLst/>
          </a:prstGeom>
          <a:noFill/>
          <a:ln w="571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1" name="Google Shape;141;p26" descr="http://www.burnsmcd.com/Resource_/Project/3528/AdditionalImage2/FD-Fire-Protection-System-Conversion-Rickenbacker-ANGB-Ohio-02-GAL.jpg"/>
          <p:cNvPicPr preferRelativeResize="0"/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267" y="4002298"/>
            <a:ext cx="2057399" cy="1141202"/>
          </a:xfrm>
          <a:prstGeom prst="rect">
            <a:avLst/>
          </a:prstGeom>
          <a:noFill/>
          <a:ln w="571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2" name="Google Shape;142;p26" descr="wolf-robotics"/>
          <p:cNvPicPr preferRelativeResize="0"/>
          <p:nvPr/>
        </p:nvPicPr>
        <p:blipFill rotWithShape="1">
          <a:blip r:embed="rId8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9257" y="1278384"/>
            <a:ext cx="2358262" cy="1358284"/>
          </a:xfrm>
          <a:prstGeom prst="rect">
            <a:avLst/>
          </a:prstGeom>
          <a:noFill/>
          <a:ln w="571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503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503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7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503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indefinite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" dur="500" fill="hold"/>
                                        <p:tgtEl>
                                          <p:spTgt spid="1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A4966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A4966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7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A4966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indefinite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4" dur="500" fill="hold"/>
                                        <p:tgtEl>
                                          <p:spTgt spid="1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802F2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802F2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7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802F2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" dur="indefinite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3" dur="500" fill="hold"/>
                                        <p:tgtEl>
                                          <p:spTgt spid="1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377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377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7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377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8" dur="indefinite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2" dur="500" fill="hold"/>
                                        <p:tgtEl>
                                          <p:spTgt spid="13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89906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3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89906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3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7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89906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7" dur="indefinite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alphaModFix amt="52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31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225" y="-29225"/>
            <a:ext cx="9247473" cy="52017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31"/>
          <p:cNvSpPr txBox="1">
            <a:spLocks noGrp="1"/>
          </p:cNvSpPr>
          <p:nvPr>
            <p:ph type="title"/>
          </p:nvPr>
        </p:nvSpPr>
        <p:spPr>
          <a:xfrm>
            <a:off x="1943874" y="144775"/>
            <a:ext cx="686992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b="1" i="1" dirty="0">
                <a:solidFill>
                  <a:srgbClr val="005035"/>
                </a:solidFill>
                <a:latin typeface="Arial Narrow"/>
                <a:ea typeface="Arial Narrow"/>
                <a:cs typeface="Arial Narrow"/>
                <a:sym typeface="Arial Narrow"/>
              </a:rPr>
              <a:t>COME SEE WHAT AWAITS YOU!</a:t>
            </a:r>
            <a:endParaRPr b="1" i="1" dirty="0">
              <a:solidFill>
                <a:srgbClr val="005035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0258794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14"/>
          <p:cNvSpPr/>
          <p:nvPr/>
        </p:nvSpPr>
        <p:spPr>
          <a:xfrm>
            <a:off x="514350" y="462498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228600" h="228600" extrusionOk="0">
                <a:moveTo>
                  <a:pt x="228599" y="228599"/>
                </a:moveTo>
                <a:lnTo>
                  <a:pt x="0" y="228599"/>
                </a:lnTo>
                <a:lnTo>
                  <a:pt x="0" y="0"/>
                </a:lnTo>
                <a:lnTo>
                  <a:pt x="228599" y="0"/>
                </a:lnTo>
                <a:lnTo>
                  <a:pt x="228599" y="228599"/>
                </a:lnTo>
                <a:close/>
              </a:path>
            </a:pathLst>
          </a:custGeom>
          <a:solidFill>
            <a:srgbClr val="A39565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457200"/>
            <a:endParaRPr sz="900"/>
          </a:p>
        </p:txBody>
      </p:sp>
      <p:sp>
        <p:nvSpPr>
          <p:cNvPr id="489" name="Google Shape;489;p14"/>
          <p:cNvSpPr/>
          <p:nvPr/>
        </p:nvSpPr>
        <p:spPr>
          <a:xfrm>
            <a:off x="779450" y="462498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228600" h="228600" extrusionOk="0">
                <a:moveTo>
                  <a:pt x="228599" y="228599"/>
                </a:moveTo>
                <a:lnTo>
                  <a:pt x="0" y="228599"/>
                </a:lnTo>
                <a:lnTo>
                  <a:pt x="0" y="0"/>
                </a:lnTo>
                <a:lnTo>
                  <a:pt x="228599" y="0"/>
                </a:lnTo>
                <a:lnTo>
                  <a:pt x="228599" y="228599"/>
                </a:lnTo>
                <a:close/>
              </a:path>
            </a:pathLst>
          </a:custGeom>
          <a:solidFill>
            <a:srgbClr val="A39565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457200"/>
            <a:endParaRPr sz="900"/>
          </a:p>
        </p:txBody>
      </p:sp>
      <p:sp>
        <p:nvSpPr>
          <p:cNvPr id="490" name="Google Shape;490;p14"/>
          <p:cNvSpPr/>
          <p:nvPr/>
        </p:nvSpPr>
        <p:spPr>
          <a:xfrm>
            <a:off x="1044551" y="462498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228600" h="228600" extrusionOk="0">
                <a:moveTo>
                  <a:pt x="228599" y="228599"/>
                </a:moveTo>
                <a:lnTo>
                  <a:pt x="0" y="228599"/>
                </a:lnTo>
                <a:lnTo>
                  <a:pt x="0" y="0"/>
                </a:lnTo>
                <a:lnTo>
                  <a:pt x="228599" y="0"/>
                </a:lnTo>
                <a:lnTo>
                  <a:pt x="228599" y="228599"/>
                </a:lnTo>
                <a:close/>
              </a:path>
            </a:pathLst>
          </a:custGeom>
          <a:solidFill>
            <a:srgbClr val="A39565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457200"/>
            <a:endParaRPr sz="900"/>
          </a:p>
        </p:txBody>
      </p:sp>
      <p:pic>
        <p:nvPicPr>
          <p:cNvPr id="491" name="Google Shape;491;p14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5180446" y="19050"/>
            <a:ext cx="3925454" cy="3925454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Google Shape;492;p14"/>
          <p:cNvSpPr txBox="1">
            <a:spLocks noGrp="1"/>
          </p:cNvSpPr>
          <p:nvPr>
            <p:ph type="title"/>
          </p:nvPr>
        </p:nvSpPr>
        <p:spPr>
          <a:xfrm>
            <a:off x="564615" y="722645"/>
            <a:ext cx="3324542" cy="397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25" rIns="0" bIns="0" anchor="t" anchorCtr="0">
            <a:spAutoFit/>
          </a:bodyPr>
          <a:lstStyle/>
          <a:p>
            <a:pPr marL="6350" marR="2540">
              <a:lnSpc>
                <a:spcPct val="106300"/>
              </a:lnSpc>
            </a:pPr>
            <a:r>
              <a:rPr lang="en-US" sz="2400" b="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Internship</a:t>
            </a:r>
            <a:endParaRPr sz="2400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93" name="Google Shape;493;p14"/>
          <p:cNvSpPr txBox="1">
            <a:spLocks noGrp="1"/>
          </p:cNvSpPr>
          <p:nvPr>
            <p:ph type="body" idx="1"/>
          </p:nvPr>
        </p:nvSpPr>
        <p:spPr>
          <a:xfrm>
            <a:off x="539644" y="1199234"/>
            <a:ext cx="4057650" cy="3297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1125" rIns="0" bIns="0" anchor="t" anchorCtr="0">
            <a:spAutoFit/>
          </a:bodyPr>
          <a:lstStyle/>
          <a:p>
            <a:pPr marL="6350" marR="2540" indent="0">
              <a:lnSpc>
                <a:spcPct val="114599"/>
              </a:lnSpc>
            </a:pPr>
            <a:r>
              <a:rPr lang="en-US" sz="1800" b="0" dirty="0">
                <a:latin typeface="Tahoma"/>
                <a:ea typeface="Tahoma"/>
                <a:cs typeface="Tahoma"/>
                <a:sym typeface="Tahoma"/>
              </a:rPr>
              <a:t>“I would like to thank Timmons Group for this amazing internship opportunity. One of my favorite things about the Timmons Group internship experience is the endless help I get. Power systems is a very complex subject, and the software that is used to model it is not easy to understand. Looking forward to continue learning and working with everyone</a:t>
            </a:r>
            <a:r>
              <a:rPr lang="en-US" sz="1600" b="0" dirty="0">
                <a:latin typeface="Tahoma"/>
                <a:ea typeface="Tahoma"/>
                <a:cs typeface="Tahoma"/>
                <a:sym typeface="Tahoma"/>
              </a:rPr>
              <a:t>.”</a:t>
            </a:r>
            <a:endParaRPr sz="1600" dirty="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94" name="Google Shape;494;p14"/>
          <p:cNvSpPr txBox="1"/>
          <p:nvPr/>
        </p:nvSpPr>
        <p:spPr>
          <a:xfrm>
            <a:off x="5180446" y="3944504"/>
            <a:ext cx="3925454" cy="1196728"/>
          </a:xfrm>
          <a:prstGeom prst="rect">
            <a:avLst/>
          </a:prstGeom>
          <a:solidFill>
            <a:srgbClr val="004F34"/>
          </a:solidFill>
          <a:ln>
            <a:noFill/>
          </a:ln>
        </p:spPr>
        <p:txBody>
          <a:bodyPr spcFirstLastPara="1" wrap="square" lIns="0" tIns="124450" rIns="0" bIns="0" anchor="t" anchorCtr="0">
            <a:spAutoFit/>
          </a:bodyPr>
          <a:lstStyle/>
          <a:p>
            <a:pPr marL="384493" marR="213042" indent="-167005" defTabSz="457200">
              <a:lnSpc>
                <a:spcPct val="116100"/>
              </a:lnSpc>
            </a:pPr>
            <a:r>
              <a:rPr lang="en-US" sz="2000" b="1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Meet Erik</a:t>
            </a:r>
            <a:endParaRPr sz="700" dirty="0"/>
          </a:p>
          <a:p>
            <a:pPr marL="384493" marR="213042" indent="-167005" defTabSz="457200">
              <a:lnSpc>
                <a:spcPct val="116100"/>
              </a:lnSpc>
            </a:pPr>
            <a:r>
              <a:rPr lang="en-US" sz="2000" b="1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Electrical Engineer</a:t>
            </a:r>
            <a:endParaRPr sz="700" dirty="0"/>
          </a:p>
          <a:p>
            <a:pPr marL="384493" marR="213042" indent="-167005" defTabSz="457200">
              <a:lnSpc>
                <a:spcPct val="116100"/>
              </a:lnSpc>
            </a:pPr>
            <a:r>
              <a:rPr lang="en-US" sz="2000" b="1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Junior</a:t>
            </a:r>
            <a:endParaRPr sz="2000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7635150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14"/>
          <p:cNvSpPr/>
          <p:nvPr/>
        </p:nvSpPr>
        <p:spPr>
          <a:xfrm>
            <a:off x="514350" y="462498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228600" h="228600" extrusionOk="0">
                <a:moveTo>
                  <a:pt x="228599" y="228599"/>
                </a:moveTo>
                <a:lnTo>
                  <a:pt x="0" y="228599"/>
                </a:lnTo>
                <a:lnTo>
                  <a:pt x="0" y="0"/>
                </a:lnTo>
                <a:lnTo>
                  <a:pt x="228599" y="0"/>
                </a:lnTo>
                <a:lnTo>
                  <a:pt x="228599" y="228599"/>
                </a:lnTo>
                <a:close/>
              </a:path>
            </a:pathLst>
          </a:custGeom>
          <a:solidFill>
            <a:srgbClr val="A39565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457200"/>
            <a:endParaRPr sz="900"/>
          </a:p>
        </p:txBody>
      </p:sp>
      <p:sp>
        <p:nvSpPr>
          <p:cNvPr id="489" name="Google Shape;489;p14"/>
          <p:cNvSpPr/>
          <p:nvPr/>
        </p:nvSpPr>
        <p:spPr>
          <a:xfrm>
            <a:off x="779450" y="462498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228600" h="228600" extrusionOk="0">
                <a:moveTo>
                  <a:pt x="228599" y="228599"/>
                </a:moveTo>
                <a:lnTo>
                  <a:pt x="0" y="228599"/>
                </a:lnTo>
                <a:lnTo>
                  <a:pt x="0" y="0"/>
                </a:lnTo>
                <a:lnTo>
                  <a:pt x="228599" y="0"/>
                </a:lnTo>
                <a:lnTo>
                  <a:pt x="228599" y="228599"/>
                </a:lnTo>
                <a:close/>
              </a:path>
            </a:pathLst>
          </a:custGeom>
          <a:solidFill>
            <a:srgbClr val="A39565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457200"/>
            <a:endParaRPr sz="900"/>
          </a:p>
        </p:txBody>
      </p:sp>
      <p:sp>
        <p:nvSpPr>
          <p:cNvPr id="490" name="Google Shape;490;p14"/>
          <p:cNvSpPr/>
          <p:nvPr/>
        </p:nvSpPr>
        <p:spPr>
          <a:xfrm>
            <a:off x="1044551" y="462498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228600" h="228600" extrusionOk="0">
                <a:moveTo>
                  <a:pt x="228599" y="228599"/>
                </a:moveTo>
                <a:lnTo>
                  <a:pt x="0" y="228599"/>
                </a:lnTo>
                <a:lnTo>
                  <a:pt x="0" y="0"/>
                </a:lnTo>
                <a:lnTo>
                  <a:pt x="228599" y="0"/>
                </a:lnTo>
                <a:lnTo>
                  <a:pt x="228599" y="228599"/>
                </a:lnTo>
                <a:close/>
              </a:path>
            </a:pathLst>
          </a:custGeom>
          <a:solidFill>
            <a:srgbClr val="A39565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457200"/>
            <a:endParaRPr sz="900"/>
          </a:p>
        </p:txBody>
      </p:sp>
      <p:pic>
        <p:nvPicPr>
          <p:cNvPr id="491" name="Google Shape;491;p14"/>
          <p:cNvPicPr preferRelativeResize="0"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2357" y="994267"/>
            <a:ext cx="5221643" cy="2937173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Google Shape;492;p14"/>
          <p:cNvSpPr txBox="1">
            <a:spLocks noGrp="1"/>
          </p:cNvSpPr>
          <p:nvPr>
            <p:ph type="title"/>
          </p:nvPr>
        </p:nvSpPr>
        <p:spPr>
          <a:xfrm>
            <a:off x="416029" y="918404"/>
            <a:ext cx="2837348" cy="397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25" rIns="0" bIns="0" anchor="t" anchorCtr="0">
            <a:spAutoFit/>
          </a:bodyPr>
          <a:lstStyle/>
          <a:p>
            <a:pPr marL="6350" marR="2540">
              <a:lnSpc>
                <a:spcPct val="106300"/>
              </a:lnSpc>
            </a:pPr>
            <a:r>
              <a:rPr lang="en-US" sz="2400" b="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Internship</a:t>
            </a:r>
            <a:endParaRPr sz="2400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93" name="Google Shape;493;p14"/>
          <p:cNvSpPr txBox="1">
            <a:spLocks noGrp="1"/>
          </p:cNvSpPr>
          <p:nvPr>
            <p:ph type="body" idx="1"/>
          </p:nvPr>
        </p:nvSpPr>
        <p:spPr>
          <a:xfrm>
            <a:off x="375793" y="1657611"/>
            <a:ext cx="3212074" cy="3297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1125" rIns="0" bIns="0" anchor="t" anchorCtr="0">
            <a:spAutoFit/>
          </a:bodyPr>
          <a:lstStyle/>
          <a:p>
            <a:pPr marL="6350" marR="2540" indent="0">
              <a:lnSpc>
                <a:spcPct val="114599"/>
              </a:lnSpc>
            </a:pPr>
            <a:r>
              <a:rPr lang="en-US" sz="1800" b="0" dirty="0"/>
              <a:t>My desire to build/create new structures brought me to the College of Engineering at UNC Charlotte. While also wanting to have an in-depth business background, I decided to enroll in an Operational &amp; Supply Chain Management Minor at the College of Business. </a:t>
            </a:r>
            <a:endParaRPr sz="2000" dirty="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94" name="Google Shape;494;p14"/>
          <p:cNvSpPr txBox="1"/>
          <p:nvPr/>
        </p:nvSpPr>
        <p:spPr>
          <a:xfrm>
            <a:off x="3922357" y="3946772"/>
            <a:ext cx="5221643" cy="1196728"/>
          </a:xfrm>
          <a:prstGeom prst="rect">
            <a:avLst/>
          </a:prstGeom>
          <a:solidFill>
            <a:srgbClr val="004F34"/>
          </a:solidFill>
          <a:ln>
            <a:noFill/>
          </a:ln>
        </p:spPr>
        <p:txBody>
          <a:bodyPr spcFirstLastPara="1" wrap="square" lIns="0" tIns="124450" rIns="0" bIns="0" anchor="t" anchorCtr="0">
            <a:spAutoFit/>
          </a:bodyPr>
          <a:lstStyle/>
          <a:p>
            <a:pPr marL="384493" marR="213042" indent="-167005" defTabSz="457200">
              <a:lnSpc>
                <a:spcPct val="116100"/>
              </a:lnSpc>
            </a:pPr>
            <a:r>
              <a:rPr lang="en-US" sz="2000" b="1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Meet Ada</a:t>
            </a:r>
            <a:endParaRPr sz="700" dirty="0"/>
          </a:p>
          <a:p>
            <a:pPr marL="384493" marR="213042" indent="-167005" defTabSz="457200">
              <a:lnSpc>
                <a:spcPct val="116100"/>
              </a:lnSpc>
            </a:pPr>
            <a:r>
              <a:rPr lang="en-US" sz="2000" b="1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Construction Management</a:t>
            </a:r>
            <a:endParaRPr sz="700" dirty="0"/>
          </a:p>
          <a:p>
            <a:pPr marL="384493" marR="213042" indent="-167005" defTabSz="457200">
              <a:lnSpc>
                <a:spcPct val="116100"/>
              </a:lnSpc>
            </a:pPr>
            <a:r>
              <a:rPr lang="en-US" sz="2000" b="1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Senior</a:t>
            </a:r>
            <a:endParaRPr sz="2000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9661883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14"/>
          <p:cNvSpPr/>
          <p:nvPr/>
        </p:nvSpPr>
        <p:spPr>
          <a:xfrm>
            <a:off x="514350" y="462498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228600" h="228600" extrusionOk="0">
                <a:moveTo>
                  <a:pt x="228599" y="228599"/>
                </a:moveTo>
                <a:lnTo>
                  <a:pt x="0" y="228599"/>
                </a:lnTo>
                <a:lnTo>
                  <a:pt x="0" y="0"/>
                </a:lnTo>
                <a:lnTo>
                  <a:pt x="228599" y="0"/>
                </a:lnTo>
                <a:lnTo>
                  <a:pt x="228599" y="228599"/>
                </a:lnTo>
                <a:close/>
              </a:path>
            </a:pathLst>
          </a:custGeom>
          <a:solidFill>
            <a:srgbClr val="A39565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457200"/>
            <a:endParaRPr sz="900"/>
          </a:p>
        </p:txBody>
      </p:sp>
      <p:sp>
        <p:nvSpPr>
          <p:cNvPr id="489" name="Google Shape;489;p14"/>
          <p:cNvSpPr/>
          <p:nvPr/>
        </p:nvSpPr>
        <p:spPr>
          <a:xfrm>
            <a:off x="779450" y="462498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228600" h="228600" extrusionOk="0">
                <a:moveTo>
                  <a:pt x="228599" y="228599"/>
                </a:moveTo>
                <a:lnTo>
                  <a:pt x="0" y="228599"/>
                </a:lnTo>
                <a:lnTo>
                  <a:pt x="0" y="0"/>
                </a:lnTo>
                <a:lnTo>
                  <a:pt x="228599" y="0"/>
                </a:lnTo>
                <a:lnTo>
                  <a:pt x="228599" y="228599"/>
                </a:lnTo>
                <a:close/>
              </a:path>
            </a:pathLst>
          </a:custGeom>
          <a:solidFill>
            <a:srgbClr val="A39565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457200"/>
            <a:endParaRPr sz="900"/>
          </a:p>
        </p:txBody>
      </p:sp>
      <p:sp>
        <p:nvSpPr>
          <p:cNvPr id="490" name="Google Shape;490;p14"/>
          <p:cNvSpPr/>
          <p:nvPr/>
        </p:nvSpPr>
        <p:spPr>
          <a:xfrm>
            <a:off x="1044551" y="462498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228600" h="228600" extrusionOk="0">
                <a:moveTo>
                  <a:pt x="228599" y="228599"/>
                </a:moveTo>
                <a:lnTo>
                  <a:pt x="0" y="228599"/>
                </a:lnTo>
                <a:lnTo>
                  <a:pt x="0" y="0"/>
                </a:lnTo>
                <a:lnTo>
                  <a:pt x="228599" y="0"/>
                </a:lnTo>
                <a:lnTo>
                  <a:pt x="228599" y="228599"/>
                </a:lnTo>
                <a:close/>
              </a:path>
            </a:pathLst>
          </a:custGeom>
          <a:solidFill>
            <a:srgbClr val="A39565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457200"/>
            <a:endParaRPr sz="900"/>
          </a:p>
        </p:txBody>
      </p:sp>
      <p:pic>
        <p:nvPicPr>
          <p:cNvPr id="491" name="Google Shape;491;p14"/>
          <p:cNvPicPr preferRelativeResize="0"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0446" y="19050"/>
            <a:ext cx="3925454" cy="3925454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Google Shape;492;p14"/>
          <p:cNvSpPr txBox="1">
            <a:spLocks noGrp="1"/>
          </p:cNvSpPr>
          <p:nvPr>
            <p:ph type="title"/>
          </p:nvPr>
        </p:nvSpPr>
        <p:spPr>
          <a:xfrm>
            <a:off x="564614" y="722645"/>
            <a:ext cx="3771411" cy="789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25" rIns="0" bIns="0" anchor="t" anchorCtr="0">
            <a:spAutoFit/>
          </a:bodyPr>
          <a:lstStyle/>
          <a:p>
            <a:pPr marL="6350" marR="2540">
              <a:lnSpc>
                <a:spcPct val="106300"/>
              </a:lnSpc>
            </a:pPr>
            <a:r>
              <a:rPr lang="en-US" sz="2400" b="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Instrument &amp; Controls Engineer</a:t>
            </a:r>
            <a:endParaRPr sz="2400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93" name="Google Shape;493;p14"/>
          <p:cNvSpPr txBox="1">
            <a:spLocks noGrp="1"/>
          </p:cNvSpPr>
          <p:nvPr>
            <p:ph type="body" idx="1"/>
          </p:nvPr>
        </p:nvSpPr>
        <p:spPr>
          <a:xfrm>
            <a:off x="465190" y="1867828"/>
            <a:ext cx="4057650" cy="2589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1125" rIns="0" bIns="0" anchor="t" anchorCtr="0">
            <a:spAutoFit/>
          </a:bodyPr>
          <a:lstStyle/>
          <a:p>
            <a:pPr marL="6350" marR="2540" indent="0">
              <a:lnSpc>
                <a:spcPct val="114599"/>
              </a:lnSpc>
            </a:pPr>
            <a:r>
              <a:rPr lang="en-US" sz="2000" b="0" dirty="0">
                <a:latin typeface="Tahoma"/>
                <a:ea typeface="Tahoma"/>
                <a:cs typeface="Tahoma"/>
                <a:sym typeface="Tahoma"/>
              </a:rPr>
              <a:t>Natalia came with an Associate Degree in Engineering from CPCC. While at UNC Charlotte she did Internships with General Electric and Siemens.</a:t>
            </a:r>
          </a:p>
          <a:p>
            <a:pPr marL="6350" marR="2540" indent="0">
              <a:lnSpc>
                <a:spcPct val="114599"/>
              </a:lnSpc>
            </a:pPr>
            <a:r>
              <a:rPr lang="en-US" sz="2000" b="0" dirty="0">
                <a:latin typeface="Tahoma"/>
                <a:ea typeface="Tahoma"/>
                <a:cs typeface="Tahoma"/>
                <a:sym typeface="Tahoma"/>
              </a:rPr>
              <a:t>She received several scholarships including a LAWA Scholarship.</a:t>
            </a:r>
            <a:endParaRPr sz="2000" dirty="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94" name="Google Shape;494;p14"/>
          <p:cNvSpPr txBox="1"/>
          <p:nvPr/>
        </p:nvSpPr>
        <p:spPr>
          <a:xfrm>
            <a:off x="5180446" y="3944504"/>
            <a:ext cx="3925454" cy="1196728"/>
          </a:xfrm>
          <a:prstGeom prst="rect">
            <a:avLst/>
          </a:prstGeom>
          <a:solidFill>
            <a:srgbClr val="004F34"/>
          </a:solidFill>
          <a:ln>
            <a:noFill/>
          </a:ln>
        </p:spPr>
        <p:txBody>
          <a:bodyPr spcFirstLastPara="1" wrap="square" lIns="0" tIns="124450" rIns="0" bIns="0" anchor="t" anchorCtr="0">
            <a:spAutoFit/>
          </a:bodyPr>
          <a:lstStyle/>
          <a:p>
            <a:pPr marL="384493" marR="213042" indent="-167005" defTabSz="457200">
              <a:lnSpc>
                <a:spcPct val="116100"/>
              </a:lnSpc>
            </a:pPr>
            <a:r>
              <a:rPr lang="en-US" sz="2000" b="1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Meet Natalia</a:t>
            </a:r>
            <a:endParaRPr sz="700" dirty="0"/>
          </a:p>
          <a:p>
            <a:pPr marL="384493" marR="213042" indent="-167005" defTabSz="457200">
              <a:lnSpc>
                <a:spcPct val="116100"/>
              </a:lnSpc>
            </a:pPr>
            <a:r>
              <a:rPr lang="en-US" sz="2000" b="1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Mechanical Engineer</a:t>
            </a:r>
            <a:endParaRPr sz="700" dirty="0"/>
          </a:p>
          <a:p>
            <a:pPr marL="384493" marR="213042" indent="-167005" defTabSz="457200">
              <a:lnSpc>
                <a:spcPct val="116100"/>
              </a:lnSpc>
            </a:pPr>
            <a:r>
              <a:rPr lang="en-US" sz="2000" b="1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Recent Grad</a:t>
            </a:r>
            <a:endParaRPr sz="2000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9778997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14"/>
          <p:cNvSpPr/>
          <p:nvPr/>
        </p:nvSpPr>
        <p:spPr>
          <a:xfrm>
            <a:off x="514350" y="462498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228600" h="228600" extrusionOk="0">
                <a:moveTo>
                  <a:pt x="228599" y="228599"/>
                </a:moveTo>
                <a:lnTo>
                  <a:pt x="0" y="228599"/>
                </a:lnTo>
                <a:lnTo>
                  <a:pt x="0" y="0"/>
                </a:lnTo>
                <a:lnTo>
                  <a:pt x="228599" y="0"/>
                </a:lnTo>
                <a:lnTo>
                  <a:pt x="228599" y="228599"/>
                </a:lnTo>
                <a:close/>
              </a:path>
            </a:pathLst>
          </a:custGeom>
          <a:solidFill>
            <a:srgbClr val="A39565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457200"/>
            <a:endParaRPr sz="900"/>
          </a:p>
        </p:txBody>
      </p:sp>
      <p:sp>
        <p:nvSpPr>
          <p:cNvPr id="489" name="Google Shape;489;p14"/>
          <p:cNvSpPr/>
          <p:nvPr/>
        </p:nvSpPr>
        <p:spPr>
          <a:xfrm>
            <a:off x="779450" y="462498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228600" h="228600" extrusionOk="0">
                <a:moveTo>
                  <a:pt x="228599" y="228599"/>
                </a:moveTo>
                <a:lnTo>
                  <a:pt x="0" y="228599"/>
                </a:lnTo>
                <a:lnTo>
                  <a:pt x="0" y="0"/>
                </a:lnTo>
                <a:lnTo>
                  <a:pt x="228599" y="0"/>
                </a:lnTo>
                <a:lnTo>
                  <a:pt x="228599" y="228599"/>
                </a:lnTo>
                <a:close/>
              </a:path>
            </a:pathLst>
          </a:custGeom>
          <a:solidFill>
            <a:srgbClr val="A39565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457200"/>
            <a:endParaRPr sz="900"/>
          </a:p>
        </p:txBody>
      </p:sp>
      <p:sp>
        <p:nvSpPr>
          <p:cNvPr id="490" name="Google Shape;490;p14"/>
          <p:cNvSpPr/>
          <p:nvPr/>
        </p:nvSpPr>
        <p:spPr>
          <a:xfrm>
            <a:off x="1044551" y="462498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228600" h="228600" extrusionOk="0">
                <a:moveTo>
                  <a:pt x="228599" y="228599"/>
                </a:moveTo>
                <a:lnTo>
                  <a:pt x="0" y="228599"/>
                </a:lnTo>
                <a:lnTo>
                  <a:pt x="0" y="0"/>
                </a:lnTo>
                <a:lnTo>
                  <a:pt x="228599" y="0"/>
                </a:lnTo>
                <a:lnTo>
                  <a:pt x="228599" y="228599"/>
                </a:lnTo>
                <a:close/>
              </a:path>
            </a:pathLst>
          </a:custGeom>
          <a:solidFill>
            <a:srgbClr val="A39565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457200"/>
            <a:endParaRPr sz="900"/>
          </a:p>
        </p:txBody>
      </p:sp>
      <p:pic>
        <p:nvPicPr>
          <p:cNvPr id="491" name="Google Shape;491;p14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5180446" y="19050"/>
            <a:ext cx="3925454" cy="3925454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Google Shape;492;p14"/>
          <p:cNvSpPr txBox="1">
            <a:spLocks noGrp="1"/>
          </p:cNvSpPr>
          <p:nvPr>
            <p:ph type="title"/>
          </p:nvPr>
        </p:nvSpPr>
        <p:spPr>
          <a:xfrm>
            <a:off x="564615" y="722645"/>
            <a:ext cx="3324542" cy="397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25" rIns="0" bIns="0" anchor="t" anchorCtr="0">
            <a:spAutoFit/>
          </a:bodyPr>
          <a:lstStyle/>
          <a:p>
            <a:pPr marL="6350" marR="2540">
              <a:lnSpc>
                <a:spcPct val="106300"/>
              </a:lnSpc>
            </a:pPr>
            <a:r>
              <a:rPr lang="en-US" sz="2400" b="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Civil Analyst</a:t>
            </a:r>
            <a:endParaRPr sz="2400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93" name="Google Shape;493;p14"/>
          <p:cNvSpPr txBox="1">
            <a:spLocks noGrp="1"/>
          </p:cNvSpPr>
          <p:nvPr>
            <p:ph type="body" idx="1"/>
          </p:nvPr>
        </p:nvSpPr>
        <p:spPr>
          <a:xfrm>
            <a:off x="539644" y="1199234"/>
            <a:ext cx="4474808" cy="3934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1125" rIns="0" bIns="0" anchor="t" anchorCtr="0">
            <a:spAutoFit/>
          </a:bodyPr>
          <a:lstStyle/>
          <a:p>
            <a:pPr marL="6350" marR="2540" indent="0">
              <a:lnSpc>
                <a:spcPct val="114599"/>
              </a:lnSpc>
            </a:pPr>
            <a:r>
              <a:rPr lang="en-US" sz="1800" b="0" dirty="0">
                <a:latin typeface="Tahoma"/>
                <a:ea typeface="Tahoma"/>
                <a:cs typeface="Tahoma"/>
                <a:sym typeface="Tahoma"/>
              </a:rPr>
              <a:t>“This past December, I earned my Bachelor of Science in Civil Engineering with a Minor in Mathematics from the University of North Carolina at Charlotte. It was not easy, but with a great supporting cast, anything is possible. </a:t>
            </a:r>
          </a:p>
          <a:p>
            <a:pPr marL="6350" marR="2540" indent="0">
              <a:lnSpc>
                <a:spcPct val="114599"/>
              </a:lnSpc>
            </a:pPr>
            <a:r>
              <a:rPr lang="en-US" sz="1800" b="0" dirty="0">
                <a:latin typeface="Tahoma"/>
                <a:ea typeface="Tahoma"/>
                <a:cs typeface="Tahoma"/>
                <a:sym typeface="Tahoma"/>
              </a:rPr>
              <a:t>Now, it is time to look to the future and continue to grow professionally and expand even further. I am thrilled to announce that I have accepted an offer with Kimley-Horn, where I will be joining the Surface Water team as a Civil Analyst. </a:t>
            </a:r>
            <a:endParaRPr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Tahoma"/>
            </a:endParaRPr>
          </a:p>
        </p:txBody>
      </p:sp>
      <p:sp>
        <p:nvSpPr>
          <p:cNvPr id="494" name="Google Shape;494;p14"/>
          <p:cNvSpPr txBox="1"/>
          <p:nvPr/>
        </p:nvSpPr>
        <p:spPr>
          <a:xfrm>
            <a:off x="5180446" y="3944504"/>
            <a:ext cx="3925454" cy="1196728"/>
          </a:xfrm>
          <a:prstGeom prst="rect">
            <a:avLst/>
          </a:prstGeom>
          <a:solidFill>
            <a:srgbClr val="004F34"/>
          </a:solidFill>
          <a:ln>
            <a:noFill/>
          </a:ln>
        </p:spPr>
        <p:txBody>
          <a:bodyPr spcFirstLastPara="1" wrap="square" lIns="0" tIns="124450" rIns="0" bIns="0" anchor="t" anchorCtr="0">
            <a:spAutoFit/>
          </a:bodyPr>
          <a:lstStyle/>
          <a:p>
            <a:pPr marL="384493" marR="213042" indent="-167005" defTabSz="457200">
              <a:lnSpc>
                <a:spcPct val="116100"/>
              </a:lnSpc>
            </a:pPr>
            <a:r>
              <a:rPr lang="en-US" sz="2000" b="1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Meet Ricardo</a:t>
            </a:r>
            <a:endParaRPr sz="700" dirty="0"/>
          </a:p>
          <a:p>
            <a:pPr marL="384493" marR="213042" indent="-167005" defTabSz="457200">
              <a:lnSpc>
                <a:spcPct val="116100"/>
              </a:lnSpc>
            </a:pPr>
            <a:r>
              <a:rPr lang="en-US" sz="2000" b="1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Civil Engineer </a:t>
            </a:r>
            <a:endParaRPr sz="700" dirty="0"/>
          </a:p>
          <a:p>
            <a:pPr marL="384493" marR="213042" indent="-167005" defTabSz="457200">
              <a:lnSpc>
                <a:spcPct val="116100"/>
              </a:lnSpc>
            </a:pPr>
            <a:r>
              <a:rPr lang="en-US" sz="2000" b="1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Recent Grad</a:t>
            </a:r>
            <a:endParaRPr sz="2000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4192087139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230E0E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230E0E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2978</TotalTime>
  <Words>993</Words>
  <Application>Microsoft Office PowerPoint</Application>
  <PresentationFormat>On-screen Show (16:9)</PresentationFormat>
  <Paragraphs>165</Paragraphs>
  <Slides>24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24</vt:i4>
      </vt:variant>
    </vt:vector>
  </HeadingPairs>
  <TitlesOfParts>
    <vt:vector size="46" baseType="lpstr">
      <vt:lpstr>Century Gothic</vt:lpstr>
      <vt:lpstr>Calibri</vt:lpstr>
      <vt:lpstr>Tahoma</vt:lpstr>
      <vt:lpstr>Trebuchet MS</vt:lpstr>
      <vt:lpstr>Oswald</vt:lpstr>
      <vt:lpstr>Arial</vt:lpstr>
      <vt:lpstr>Helvetica Neue</vt:lpstr>
      <vt:lpstr>Arial Narrow</vt:lpstr>
      <vt:lpstr>Calibri Light</vt:lpstr>
      <vt:lpstr>Cambria</vt:lpstr>
      <vt:lpstr>Wingdings</vt:lpstr>
      <vt:lpstr>Bebas Neue</vt:lpstr>
      <vt:lpstr>OpenSans-Light</vt:lpstr>
      <vt:lpstr>Verdana</vt:lpstr>
      <vt:lpstr>Simple Light</vt:lpstr>
      <vt:lpstr>Office Theme</vt:lpstr>
      <vt:lpstr>1_Simple Light</vt:lpstr>
      <vt:lpstr>2_Simple Light</vt:lpstr>
      <vt:lpstr>1_Office Theme</vt:lpstr>
      <vt:lpstr>2_Office Theme</vt:lpstr>
      <vt:lpstr>3_Office Theme</vt:lpstr>
      <vt:lpstr>21_BasicWhite</vt:lpstr>
      <vt:lpstr>PowerPoint Presentation</vt:lpstr>
      <vt:lpstr>PowerPoint Presentation</vt:lpstr>
      <vt:lpstr>PowerPoint Presentation</vt:lpstr>
      <vt:lpstr>Engineering Technology &amp; Construction Management Majors</vt:lpstr>
      <vt:lpstr>COME SEE WHAT AWAITS YOU!</vt:lpstr>
      <vt:lpstr>Internship</vt:lpstr>
      <vt:lpstr>Internship</vt:lpstr>
      <vt:lpstr>Instrument &amp; Controls Engineer</vt:lpstr>
      <vt:lpstr>Civil Analyst</vt:lpstr>
      <vt:lpstr>Undergraduate Research Experience</vt:lpstr>
      <vt:lpstr>PowerPoint Presentation</vt:lpstr>
      <vt:lpstr>PowerPoint Presentation</vt:lpstr>
      <vt:lpstr>Learning Environment</vt:lpstr>
      <vt:lpstr>Learning Environment</vt:lpstr>
      <vt:lpstr>PowerPoint Presentation</vt:lpstr>
      <vt:lpstr>STRONG SUPPORT SYSTEMS</vt:lpstr>
      <vt:lpstr>Success is no accident. It is hard work, perseverance, learning, studying, sacrifice, and most of all, love of what you are doing or learning to do. ~Pelé</vt:lpstr>
      <vt:lpstr>PowerPoint Presentation</vt:lpstr>
      <vt:lpstr>Our Numbers</vt:lpstr>
      <vt:lpstr>UNMATCHED EMPLOYER PARTNERSHIPS</vt:lpstr>
      <vt:lpstr>Our Numbers</vt:lpstr>
      <vt:lpstr>PowerPoint Presentation</vt:lpstr>
      <vt:lpstr>Questions</vt:lpstr>
      <vt:lpstr>Thank you for joining us!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ADD YOUR SESSION TITLE HERE</dc:title>
  <dc:creator>Cathy Blat</dc:creator>
  <cp:lastModifiedBy>Cathy Blat</cp:lastModifiedBy>
  <cp:revision>135</cp:revision>
  <cp:lastPrinted>2023-03-10T16:22:18Z</cp:lastPrinted>
  <dcterms:modified xsi:type="dcterms:W3CDTF">2023-09-28T14:10:42Z</dcterms:modified>
</cp:coreProperties>
</file>