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bre Baskerville" panose="02000000000000000000" pitchFamily="2" charset="0"/>
      <p:regular r:id="rId20"/>
      <p:bold r:id="rId21"/>
      <p:italic r:id="rId22"/>
    </p:embeddedFont>
    <p:embeddedFont>
      <p:font typeface="Libre Franklin" pitchFamily="2" charset="0"/>
      <p:regular r:id="rId23"/>
      <p:bold r:id="rId24"/>
      <p:italic r:id="rId25"/>
      <p:boldItalic r:id="rId26"/>
    </p:embeddedFont>
    <p:embeddedFont>
      <p:font typeface="Libre Franklin Medium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kxXrPROLnX/Ko1iuyfkCyQshb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ses Foxii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9-08T20:26:25.460" idx="1">
    <p:pos x="6000" y="0"/>
    <p:text>3 - C's (Cost, Careers, College)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U4QaMM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67a83c6e8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67a83c6e8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67a83c6e8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7857352d7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7857352d7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17857352d7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7a83c6e8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67a83c6e8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67a83c6e8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ee303b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11ee303bd4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g11ee303bd4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6ef3af2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66ef3af27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66ef3af2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20406bea7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120406bea7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7ddb3b8ae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g137ddb3b8ae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66ef3af2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66ef3af27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66ef3af27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67a83c6e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67a83c6e8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167a83c6e8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A5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672" y="-481781"/>
            <a:ext cx="13068300" cy="754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24000" y="1052027"/>
            <a:ext cx="391341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ibre Franklin Medium"/>
              <a:buNone/>
              <a:defRPr sz="3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391341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37ddb3b8ae_0_221"/>
          <p:cNvSpPr txBox="1">
            <a:spLocks noGrp="1"/>
          </p:cNvSpPr>
          <p:nvPr>
            <p:ph type="body" idx="1"/>
          </p:nvPr>
        </p:nvSpPr>
        <p:spPr>
          <a:xfrm>
            <a:off x="839788" y="953037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g137ddb3b8ae_0_221"/>
          <p:cNvSpPr txBox="1">
            <a:spLocks noGrp="1"/>
          </p:cNvSpPr>
          <p:nvPr>
            <p:ph type="body" idx="2"/>
          </p:nvPr>
        </p:nvSpPr>
        <p:spPr>
          <a:xfrm>
            <a:off x="839788" y="1776949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137ddb3b8ae_0_221"/>
          <p:cNvSpPr txBox="1">
            <a:spLocks noGrp="1"/>
          </p:cNvSpPr>
          <p:nvPr>
            <p:ph type="body" idx="3"/>
          </p:nvPr>
        </p:nvSpPr>
        <p:spPr>
          <a:xfrm>
            <a:off x="6172200" y="953037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g137ddb3b8ae_0_221"/>
          <p:cNvSpPr txBox="1">
            <a:spLocks noGrp="1"/>
          </p:cNvSpPr>
          <p:nvPr>
            <p:ph type="body" idx="4"/>
          </p:nvPr>
        </p:nvSpPr>
        <p:spPr>
          <a:xfrm>
            <a:off x="6172200" y="1776949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137ddb3b8ae_0_2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g137ddb3b8ae_0_221"/>
          <p:cNvSpPr txBox="1"/>
          <p:nvPr/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sz="2800" b="0" i="0" u="none" strike="noStrike" cap="none">
                <a:solidFill>
                  <a:srgbClr val="63646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7ddb3b8ae_0_228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37ddb3b8ae_0_2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37ddb3b8ae_0_2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g137ddb3b8ae_0_231"/>
          <p:cNvSpPr txBox="1">
            <a:spLocks noGrp="1"/>
          </p:cNvSpPr>
          <p:nvPr>
            <p:ph type="body" idx="1"/>
          </p:nvPr>
        </p:nvSpPr>
        <p:spPr>
          <a:xfrm>
            <a:off x="1044576" y="1518443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g137ddb3b8ae_0_231"/>
          <p:cNvSpPr txBox="1"/>
          <p:nvPr/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sz="2800" b="0" i="0" u="none" strike="noStrike" cap="none">
                <a:solidFill>
                  <a:srgbClr val="63646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g137ddb3b8ae_0_2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37ddb3b8ae_0_23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F585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37ddb3b8ae_0_23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g137ddb3b8ae_0_236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6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g137ddb3b8ae_0_236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g137ddb3b8ae_0_236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6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F585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g137ddb3b8ae_0_23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5" name="Google Shape;85;g137ddb3b8ae_0_236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6" name="Google Shape;86;g137ddb3b8ae_0_2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838200" y="120755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2"/>
          </p:nvPr>
        </p:nvSpPr>
        <p:spPr>
          <a:xfrm>
            <a:off x="6172200" y="1207557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body" idx="1"/>
          </p:nvPr>
        </p:nvSpPr>
        <p:spPr>
          <a:xfrm>
            <a:off x="838200" y="128375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9788" y="95303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body" idx="2"/>
          </p:nvPr>
        </p:nvSpPr>
        <p:spPr>
          <a:xfrm>
            <a:off x="839788" y="1776949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3"/>
          </p:nvPr>
        </p:nvSpPr>
        <p:spPr>
          <a:xfrm>
            <a:off x="6172200" y="95303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  <a:defRPr sz="2400" b="1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4"/>
          </p:nvPr>
        </p:nvSpPr>
        <p:spPr>
          <a:xfrm>
            <a:off x="6172200" y="1776949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1"/>
          <p:cNvSpPr txBox="1"/>
          <p:nvPr/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sz="2800" b="0" i="0" u="none" strike="noStrike" cap="none">
                <a:solidFill>
                  <a:srgbClr val="63646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1044576" y="1518443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1600"/>
              <a:buNone/>
              <a:defRPr sz="1600">
                <a:solidFill>
                  <a:srgbClr val="63646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1" name="Google Shape;41;p13"/>
          <p:cNvSpPr txBox="1"/>
          <p:nvPr/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sz="2800" b="0" i="0" u="none" strike="noStrike" cap="none">
                <a:solidFill>
                  <a:srgbClr val="63646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Click to edit Master title style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37ddb3b8ae_0_212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37ddb3b8ae_0_212"/>
          <p:cNvSpPr txBox="1">
            <a:spLocks noGrp="1"/>
          </p:cNvSpPr>
          <p:nvPr>
            <p:ph type="body" idx="1"/>
          </p:nvPr>
        </p:nvSpPr>
        <p:spPr>
          <a:xfrm>
            <a:off x="838200" y="128375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g137ddb3b8ae_0_2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37ddb3b8ae_0_216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  <a:defRPr>
                <a:solidFill>
                  <a:srgbClr val="63646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37ddb3b8ae_0_216"/>
          <p:cNvSpPr txBox="1">
            <a:spLocks noGrp="1"/>
          </p:cNvSpPr>
          <p:nvPr>
            <p:ph type="body" idx="1"/>
          </p:nvPr>
        </p:nvSpPr>
        <p:spPr>
          <a:xfrm>
            <a:off x="838200" y="120755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g137ddb3b8ae_0_216"/>
          <p:cNvSpPr txBox="1">
            <a:spLocks noGrp="1"/>
          </p:cNvSpPr>
          <p:nvPr>
            <p:ph type="body" idx="2"/>
          </p:nvPr>
        </p:nvSpPr>
        <p:spPr>
          <a:xfrm>
            <a:off x="6172200" y="1207557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  <a:defRPr>
                <a:solidFill>
                  <a:srgbClr val="63646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400"/>
              <a:buChar char="•"/>
              <a:defRPr>
                <a:solidFill>
                  <a:srgbClr val="63646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2000"/>
              <a:buChar char="•"/>
              <a:defRPr>
                <a:solidFill>
                  <a:srgbClr val="63646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36466"/>
              </a:buClr>
              <a:buSzPts val="1800"/>
              <a:buChar char="•"/>
              <a:defRPr>
                <a:solidFill>
                  <a:srgbClr val="63646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137ddb3b8ae_0_2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7ddb3b8ae_0_20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A5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59" name="Google Shape;59;g137ddb3b8ae_0_2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672" y="-481781"/>
            <a:ext cx="13068303" cy="754380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37ddb3b8ae_0_206"/>
          <p:cNvSpPr txBox="1">
            <a:spLocks noGrp="1"/>
          </p:cNvSpPr>
          <p:nvPr>
            <p:ph type="ctrTitle"/>
          </p:nvPr>
        </p:nvSpPr>
        <p:spPr>
          <a:xfrm>
            <a:off x="1524000" y="1052027"/>
            <a:ext cx="39135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Libre Franklin Medium"/>
              <a:buNone/>
              <a:defRPr sz="3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37ddb3b8ae_0_20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39135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g137ddb3b8ae_0_20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595A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28375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8">
            <a:alphaModFix/>
          </a:blip>
          <a:srcRect l="15547" t="22800" r="15432" b="22799"/>
          <a:stretch/>
        </p:blipFill>
        <p:spPr>
          <a:xfrm>
            <a:off x="254725" y="262825"/>
            <a:ext cx="448601" cy="4575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37ddb3b8ae_0_201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Libre Franklin Medium"/>
              <a:buNone/>
              <a:defRPr sz="2800" b="0" i="0" u="none" strike="noStrike" cap="none">
                <a:solidFill>
                  <a:srgbClr val="595A59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g137ddb3b8ae_0_201"/>
          <p:cNvSpPr txBox="1">
            <a:spLocks noGrp="1"/>
          </p:cNvSpPr>
          <p:nvPr>
            <p:ph type="body" idx="1"/>
          </p:nvPr>
        </p:nvSpPr>
        <p:spPr>
          <a:xfrm>
            <a:off x="838200" y="128375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A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A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A59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pic>
        <p:nvPicPr>
          <p:cNvPr id="46" name="Google Shape;46;g137ddb3b8ae_0_201"/>
          <p:cNvPicPr preferRelativeResize="0"/>
          <p:nvPr/>
        </p:nvPicPr>
        <p:blipFill rotWithShape="1">
          <a:blip r:embed="rId9">
            <a:alphaModFix/>
          </a:blip>
          <a:srcRect l="15549" t="22799" r="15432" b="22799"/>
          <a:stretch/>
        </p:blipFill>
        <p:spPr>
          <a:xfrm>
            <a:off x="254725" y="262825"/>
            <a:ext cx="448600" cy="4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137ddb3b8ae_0_2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B8C1C3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pcc.edu/dual-enrollment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cc.edu/location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0" y="77522"/>
            <a:ext cx="65397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Libre Franklin Medium"/>
              <a:buNone/>
            </a:pPr>
            <a:r>
              <a:rPr lang="en-US" sz="4200" b="1">
                <a:solidFill>
                  <a:srgbClr val="FFFFFF"/>
                </a:solidFill>
              </a:rPr>
              <a:t>Let’s Talk about College!</a:t>
            </a:r>
            <a:endParaRPr sz="4200"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00" y="1357950"/>
            <a:ext cx="6341600" cy="39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7a83c6e87_0_7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Bridge To Careers</a:t>
            </a:r>
            <a:endParaRPr b="1" dirty="0"/>
          </a:p>
        </p:txBody>
      </p:sp>
      <p:sp>
        <p:nvSpPr>
          <p:cNvPr id="164" name="Google Shape;164;g167a83c6e87_0_7"/>
          <p:cNvSpPr txBox="1">
            <a:spLocks noGrp="1"/>
          </p:cNvSpPr>
          <p:nvPr>
            <p:ph type="body" idx="1"/>
          </p:nvPr>
        </p:nvSpPr>
        <p:spPr>
          <a:xfrm>
            <a:off x="413675" y="1330908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Minority based Scholarship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Certificate programs or 2-year degree programs</a:t>
            </a:r>
            <a:endParaRPr dirty="0"/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Advanced Manufacturing, Construction, Healthcare, Information Technology, and Transportation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7857352d73_1_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Interest QR Code </a:t>
            </a:r>
            <a:endParaRPr b="1" dirty="0"/>
          </a:p>
        </p:txBody>
      </p:sp>
      <p:pic>
        <p:nvPicPr>
          <p:cNvPr id="171" name="Google Shape;171;g17857352d73_1_0"/>
          <p:cNvPicPr preferRelativeResize="0"/>
          <p:nvPr/>
        </p:nvPicPr>
        <p:blipFill rotWithShape="1">
          <a:blip r:embed="rId3">
            <a:alphaModFix/>
          </a:blip>
          <a:srcRect t="1238" b="1228"/>
          <a:stretch/>
        </p:blipFill>
        <p:spPr>
          <a:xfrm>
            <a:off x="3933500" y="1489100"/>
            <a:ext cx="3514377" cy="34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67a83c6e87_0_13"/>
          <p:cNvSpPr txBox="1">
            <a:spLocks noGrp="1"/>
          </p:cNvSpPr>
          <p:nvPr>
            <p:ph type="title"/>
          </p:nvPr>
        </p:nvSpPr>
        <p:spPr>
          <a:xfrm>
            <a:off x="696700" y="157342"/>
            <a:ext cx="105156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Questions???? </a:t>
            </a:r>
            <a:endParaRPr b="1" dirty="0"/>
          </a:p>
        </p:txBody>
      </p:sp>
      <p:pic>
        <p:nvPicPr>
          <p:cNvPr id="178" name="Google Shape;178;g167a83c6e87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425" y="1784150"/>
            <a:ext cx="6273150" cy="385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880818" y="203787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ct val="217777"/>
              <a:buFont typeface="Libre Franklin Medium"/>
              <a:buNone/>
            </a:pPr>
            <a:r>
              <a:rPr lang="en-US" b="1" dirty="0">
                <a:latin typeface="Libre Franklin Medium"/>
                <a:ea typeface="Libre Franklin Medium"/>
                <a:cs typeface="Libre Franklin Medium"/>
                <a:sym typeface="Libre Franklin Medium"/>
              </a:rPr>
              <a:t>Why should you consider Central Piedmont Community College</a:t>
            </a:r>
            <a:endParaRPr sz="2000" b="1" dirty="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463774" y="2539975"/>
            <a:ext cx="1187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graph of money and a chart of money&#10;&#10;Description automatically generated with medium confidence">
            <a:extLst>
              <a:ext uri="{FF2B5EF4-FFF2-40B4-BE49-F238E27FC236}">
                <a16:creationId xmlns:a16="http://schemas.microsoft.com/office/drawing/2014/main" id="{5C2E4E1A-D633-7AE2-3B4A-920FF785F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18" y="811913"/>
            <a:ext cx="9360381" cy="5842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562" y="6168324"/>
            <a:ext cx="3149438" cy="6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b="1" dirty="0"/>
              <a:t>Why Central Piedmont ?</a:t>
            </a:r>
            <a:endParaRPr b="1"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838200" y="1049175"/>
            <a:ext cx="9959700" cy="54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</a:pPr>
            <a:r>
              <a:rPr lang="en-US" sz="2800" i="1"/>
              <a:t>Earn a</a:t>
            </a:r>
            <a:r>
              <a:rPr lang="en-US" i="1"/>
              <a:t>n</a:t>
            </a:r>
            <a:r>
              <a:rPr lang="en-US" sz="2800" i="1"/>
              <a:t> associate degree </a:t>
            </a:r>
            <a:endParaRPr sz="2800" i="1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</a:pPr>
            <a:r>
              <a:rPr lang="en-US" i="1"/>
              <a:t>W</a:t>
            </a:r>
            <a:r>
              <a:rPr lang="en-US" sz="2800" i="1"/>
              <a:t>ork towards a 4 year degree</a:t>
            </a:r>
            <a:endParaRPr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Partnership with 4 Year Institutions in North Carolina</a:t>
            </a:r>
            <a:endParaRPr i="1"/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Char char="•"/>
            </a:pPr>
            <a:r>
              <a:rPr lang="en-US" i="1"/>
              <a:t>T</a:t>
            </a:r>
            <a:r>
              <a:rPr lang="en-US" sz="2800" i="1"/>
              <a:t>ake a direct path to employment</a:t>
            </a:r>
            <a:endParaRPr sz="2800"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Dual Enrollment </a:t>
            </a:r>
            <a:endParaRPr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Summer Bridge</a:t>
            </a:r>
            <a:endParaRPr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 49er next</a:t>
            </a:r>
            <a:endParaRPr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YearUp</a:t>
            </a:r>
            <a:endParaRPr i="1"/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/>
              <a:t>Bridge to Careers</a:t>
            </a:r>
            <a:endParaRPr i="1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endParaRPr sz="2000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</a:pP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1ee303bd4f_0_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/>
              <a:t>Begin the Process!!!!</a:t>
            </a:r>
            <a:endParaRPr b="1" dirty="0"/>
          </a:p>
        </p:txBody>
      </p:sp>
      <p:sp>
        <p:nvSpPr>
          <p:cNvPr id="114" name="Google Shape;114;g11ee303bd4f_0_0"/>
          <p:cNvSpPr txBox="1">
            <a:spLocks noGrp="1"/>
          </p:cNvSpPr>
          <p:nvPr>
            <p:ph type="body" idx="1"/>
          </p:nvPr>
        </p:nvSpPr>
        <p:spPr>
          <a:xfrm>
            <a:off x="415075" y="1049200"/>
            <a:ext cx="5604600" cy="53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4981" b="1">
                <a:solidFill>
                  <a:srgbClr val="FF0000"/>
                </a:solidFill>
              </a:rPr>
              <a:t>Enroll Now!</a:t>
            </a:r>
            <a:endParaRPr sz="4981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r>
              <a:rPr lang="en-US" sz="5500">
                <a:solidFill>
                  <a:schemeClr val="dk1"/>
                </a:solidFill>
              </a:rPr>
              <a:t>1.Determine your State Residency (RDS)</a:t>
            </a: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r>
              <a:rPr lang="en-US" sz="5500">
                <a:solidFill>
                  <a:schemeClr val="dk1"/>
                </a:solidFill>
              </a:rPr>
              <a:t>2. Apply for Admission (if you are a CCP/dual enrollment student, do not reapply to CPCC)</a:t>
            </a: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r>
              <a:rPr lang="en-US" sz="5500">
                <a:solidFill>
                  <a:schemeClr val="dk1"/>
                </a:solidFill>
              </a:rPr>
              <a:t>3. Activate your Central Piedmont Login (do not complete this step until you have received your Central Piedmont Student ID through email)</a:t>
            </a: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27272"/>
              <a:buNone/>
            </a:pP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US" sz="5500">
                <a:solidFill>
                  <a:schemeClr val="dk1"/>
                </a:solidFill>
              </a:rPr>
              <a:t>4. Create your CPCC email (create after completing step #3)</a:t>
            </a: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5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200976"/>
              <a:buNone/>
            </a:pPr>
            <a:endParaRPr sz="3483">
              <a:solidFill>
                <a:schemeClr val="dk1"/>
              </a:solidFill>
            </a:endParaRPr>
          </a:p>
        </p:txBody>
      </p:sp>
      <p:sp>
        <p:nvSpPr>
          <p:cNvPr id="115" name="Google Shape;115;g11ee303bd4f_0_0"/>
          <p:cNvSpPr txBox="1">
            <a:spLocks noGrp="1"/>
          </p:cNvSpPr>
          <p:nvPr>
            <p:ph type="body" idx="2"/>
          </p:nvPr>
        </p:nvSpPr>
        <p:spPr>
          <a:xfrm>
            <a:off x="6172200" y="1207550"/>
            <a:ext cx="5604600" cy="5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5. Line up money for school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6. (Complete Next Steps)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200">
                <a:solidFill>
                  <a:schemeClr val="dk1"/>
                </a:solidFill>
              </a:rPr>
              <a:t>1. Attend Orientation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2. Meet with your Advisor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3. Pay for you classes 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116" name="Google Shape;116;g11ee303bd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37600" y="5806831"/>
            <a:ext cx="3039200" cy="959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66ef3af27d_0_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Take a guess???</a:t>
            </a:r>
            <a:endParaRPr b="1" dirty="0"/>
          </a:p>
        </p:txBody>
      </p:sp>
      <p:sp>
        <p:nvSpPr>
          <p:cNvPr id="123" name="Google Shape;123;g166ef3af27d_0_0"/>
          <p:cNvSpPr txBox="1">
            <a:spLocks noGrp="1"/>
          </p:cNvSpPr>
          <p:nvPr>
            <p:ph type="body" idx="1"/>
          </p:nvPr>
        </p:nvSpPr>
        <p:spPr>
          <a:xfrm>
            <a:off x="838200" y="2765234"/>
            <a:ext cx="8779525" cy="286972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9700" dirty="0"/>
              <a:t>             Raffle</a:t>
            </a:r>
            <a:endParaRPr sz="9700" dirty="0"/>
          </a:p>
        </p:txBody>
      </p:sp>
      <p:sp>
        <p:nvSpPr>
          <p:cNvPr id="2" name="Star: 12 Points 1">
            <a:extLst>
              <a:ext uri="{FF2B5EF4-FFF2-40B4-BE49-F238E27FC236}">
                <a16:creationId xmlns:a16="http://schemas.microsoft.com/office/drawing/2014/main" id="{DFB300E1-B392-01AA-E5B0-3FA0E67D33DD}"/>
              </a:ext>
            </a:extLst>
          </p:cNvPr>
          <p:cNvSpPr/>
          <p:nvPr/>
        </p:nvSpPr>
        <p:spPr>
          <a:xfrm>
            <a:off x="1961003" y="925417"/>
            <a:ext cx="7965196" cy="5277079"/>
          </a:xfrm>
          <a:prstGeom prst="star12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g120406bea7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2562" y="6168324"/>
            <a:ext cx="3149436" cy="68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120406bea74_0_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sz="3100" b="1" dirty="0"/>
              <a:t>Career and College Promise Dual Enrollment</a:t>
            </a:r>
            <a:endParaRPr sz="3100" b="1" dirty="0"/>
          </a:p>
        </p:txBody>
      </p:sp>
      <p:sp>
        <p:nvSpPr>
          <p:cNvPr id="130" name="Google Shape;130;g120406bea74_0_0"/>
          <p:cNvSpPr txBox="1">
            <a:spLocks noGrp="1"/>
          </p:cNvSpPr>
          <p:nvPr>
            <p:ph type="body" idx="1"/>
          </p:nvPr>
        </p:nvSpPr>
        <p:spPr>
          <a:xfrm>
            <a:off x="838200" y="1163188"/>
            <a:ext cx="10346700" cy="24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Success in today’s global economy may require a certificate, diploma, or a college degree. Through Career &amp; College Promise (CCP) dual enrollment, qualified high-school-age students in North Carolina can jumpstart their career or college education while still in high school — tuition free.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800"/>
              <a:buNone/>
            </a:pPr>
            <a:endParaRPr sz="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</a:pPr>
            <a:endParaRPr sz="2400"/>
          </a:p>
        </p:txBody>
      </p:sp>
      <p:sp>
        <p:nvSpPr>
          <p:cNvPr id="131" name="Google Shape;131;g120406bea74_0_0"/>
          <p:cNvSpPr txBox="1">
            <a:spLocks noGrp="1"/>
          </p:cNvSpPr>
          <p:nvPr>
            <p:ph type="body" idx="1"/>
          </p:nvPr>
        </p:nvSpPr>
        <p:spPr>
          <a:xfrm>
            <a:off x="958175" y="3678700"/>
            <a:ext cx="5932200" cy="15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</a:pPr>
            <a:r>
              <a:rPr lang="en-US" sz="2400"/>
              <a:t>To learn more about the program, including eligibility requirements and steps to apply, visit our website</a:t>
            </a:r>
            <a:endParaRPr sz="2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36466"/>
              </a:buClr>
              <a:buSzPts val="2400"/>
              <a:buNone/>
            </a:pPr>
            <a:endParaRPr sz="2400"/>
          </a:p>
        </p:txBody>
      </p:sp>
      <p:pic>
        <p:nvPicPr>
          <p:cNvPr id="132" name="Google Shape;132;g120406bea74_0_0"/>
          <p:cNvPicPr preferRelativeResize="0"/>
          <p:nvPr/>
        </p:nvPicPr>
        <p:blipFill rotWithShape="1">
          <a:blip r:embed="rId4">
            <a:alphaModFix/>
          </a:blip>
          <a:srcRect l="58759"/>
          <a:stretch/>
        </p:blipFill>
        <p:spPr>
          <a:xfrm>
            <a:off x="7139250" y="3678688"/>
            <a:ext cx="15752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120406bea74_0_0"/>
          <p:cNvSpPr txBox="1"/>
          <p:nvPr/>
        </p:nvSpPr>
        <p:spPr>
          <a:xfrm>
            <a:off x="6684950" y="5250325"/>
            <a:ext cx="4348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/>
              </a:rPr>
              <a:t>https://www.cpcc.edu/dual-enrollment</a:t>
            </a:r>
            <a:r>
              <a:rPr lang="en-US" sz="1800" b="0" i="0" u="none" strike="noStrike" cap="none">
                <a:solidFill>
                  <a:srgbClr val="63646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800" b="0" i="0" u="none" strike="noStrike" cap="none">
              <a:solidFill>
                <a:srgbClr val="63646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37ddb3b8ae_0_192"/>
          <p:cNvSpPr txBox="1">
            <a:spLocks noGrp="1"/>
          </p:cNvSpPr>
          <p:nvPr>
            <p:ph type="title"/>
          </p:nvPr>
        </p:nvSpPr>
        <p:spPr>
          <a:xfrm>
            <a:off x="696700" y="213967"/>
            <a:ext cx="10515600" cy="8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b="1">
                <a:latin typeface="Libre Franklin"/>
                <a:ea typeface="Libre Franklin"/>
                <a:cs typeface="Libre Franklin"/>
                <a:sym typeface="Libre Franklin"/>
              </a:rPr>
              <a:t>Summer Bridge Program</a:t>
            </a:r>
            <a:endParaRPr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9" name="Google Shape;139;g137ddb3b8ae_0_192"/>
          <p:cNvSpPr txBox="1">
            <a:spLocks noGrp="1"/>
          </p:cNvSpPr>
          <p:nvPr>
            <p:ph type="body" idx="1"/>
          </p:nvPr>
        </p:nvSpPr>
        <p:spPr>
          <a:xfrm>
            <a:off x="923100" y="1417275"/>
            <a:ext cx="4218000" cy="4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None/>
            </a:pPr>
            <a:endParaRPr sz="1700"/>
          </a:p>
          <a:p>
            <a:pPr marL="1714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007396"/>
                </a:solidFill>
                <a:highlight>
                  <a:srgbClr val="FFFFFF"/>
                </a:highlight>
              </a:rPr>
              <a:t>Graduating high school seniors, Summer Bridge helps you jump start your college career and get a head start on your college classes the summer after you graduate high school.</a:t>
            </a:r>
            <a:endParaRPr sz="1700">
              <a:solidFill>
                <a:srgbClr val="007396"/>
              </a:solidFill>
              <a:highlight>
                <a:srgbClr val="FFFFFF"/>
              </a:highlight>
            </a:endParaRPr>
          </a:p>
          <a:p>
            <a:pPr marL="17145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31F20"/>
                </a:solidFill>
                <a:highlight>
                  <a:srgbClr val="FFFFFF"/>
                </a:highlight>
              </a:rPr>
              <a:t>With Summer Bridge, you enroll in two college classes at Central Piedmont for six weeks in the summer. This helps you successfully transition from high school to college in a closed, structured, and supervised environment.</a:t>
            </a:r>
            <a:endParaRPr sz="1700">
              <a:solidFill>
                <a:srgbClr val="231F20"/>
              </a:solidFill>
              <a:highlight>
                <a:srgbClr val="FFFFFF"/>
              </a:highlight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636466"/>
              </a:buClr>
              <a:buSzPts val="2800"/>
              <a:buNone/>
            </a:pPr>
            <a:endParaRPr/>
          </a:p>
        </p:txBody>
      </p:sp>
      <p:sp>
        <p:nvSpPr>
          <p:cNvPr id="140" name="Google Shape;140;g137ddb3b8ae_0_19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41" name="Google Shape;141;g137ddb3b8ae_0_192"/>
          <p:cNvSpPr txBox="1">
            <a:spLocks noGrp="1"/>
          </p:cNvSpPr>
          <p:nvPr>
            <p:ph type="body" idx="1"/>
          </p:nvPr>
        </p:nvSpPr>
        <p:spPr>
          <a:xfrm>
            <a:off x="5046800" y="1417275"/>
            <a:ext cx="40374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None/>
            </a:pPr>
            <a:endParaRPr sz="1700" b="1"/>
          </a:p>
          <a:p>
            <a:pPr marL="457200" lvl="0" indent="-336550" algn="l" rtl="0">
              <a:lnSpc>
                <a:spcPct val="160000"/>
              </a:lnSpc>
              <a:spcBef>
                <a:spcPts val="2300"/>
              </a:spcBef>
              <a:spcAft>
                <a:spcPts val="0"/>
              </a:spcAft>
              <a:buClr>
                <a:srgbClr val="231F20"/>
              </a:buClr>
              <a:buSzPts val="1700"/>
              <a:buChar char="●"/>
            </a:pPr>
            <a:r>
              <a:rPr lang="en-US" sz="1700" b="1">
                <a:solidFill>
                  <a:srgbClr val="231F20"/>
                </a:solidFill>
                <a:highlight>
                  <a:srgbClr val="FFFFFF"/>
                </a:highlight>
              </a:rPr>
              <a:t>Dates</a:t>
            </a:r>
            <a:br>
              <a:rPr lang="en-US" sz="1700" b="1">
                <a:solidFill>
                  <a:srgbClr val="231F20"/>
                </a:solidFill>
                <a:highlight>
                  <a:srgbClr val="FFFFFF"/>
                </a:highlight>
              </a:rPr>
            </a:br>
            <a:r>
              <a:rPr lang="en-US" sz="1700">
                <a:solidFill>
                  <a:srgbClr val="231F20"/>
                </a:solidFill>
                <a:highlight>
                  <a:srgbClr val="FFFFFF"/>
                </a:highlight>
              </a:rPr>
              <a:t>June 17–July 26, 2024</a:t>
            </a:r>
            <a:br>
              <a:rPr lang="en-US" sz="1700">
                <a:solidFill>
                  <a:srgbClr val="231F20"/>
                </a:solidFill>
                <a:highlight>
                  <a:srgbClr val="FFFFFF"/>
                </a:highlight>
              </a:rPr>
            </a:br>
            <a:r>
              <a:rPr lang="en-US" sz="1700">
                <a:solidFill>
                  <a:srgbClr val="231F20"/>
                </a:solidFill>
                <a:highlight>
                  <a:srgbClr val="FFFFFF"/>
                </a:highlight>
              </a:rPr>
              <a:t>Classes held Monday–Thursday,  8 a.m.–1:05 p.m.</a:t>
            </a:r>
            <a:endParaRPr sz="1700">
              <a:solidFill>
                <a:srgbClr val="231F2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700"/>
              <a:buChar char="●"/>
            </a:pPr>
            <a:r>
              <a:rPr lang="en-US" sz="1700" b="1">
                <a:solidFill>
                  <a:srgbClr val="231F20"/>
                </a:solidFill>
                <a:highlight>
                  <a:srgbClr val="FFFFFF"/>
                </a:highlight>
              </a:rPr>
              <a:t>Locations</a:t>
            </a:r>
            <a:br>
              <a:rPr lang="en-US" sz="1700" b="1">
                <a:solidFill>
                  <a:srgbClr val="231F20"/>
                </a:solidFill>
                <a:highlight>
                  <a:srgbClr val="FFFFFF"/>
                </a:highlight>
              </a:rPr>
            </a:br>
            <a:r>
              <a:rPr lang="en-US" sz="1700">
                <a:solidFill>
                  <a:srgbClr val="231F20"/>
                </a:solidFill>
                <a:highlight>
                  <a:srgbClr val="FFFFFF"/>
                </a:highlight>
              </a:rPr>
              <a:t>Cato, Central, Harper, Levine, and Merancas </a:t>
            </a:r>
            <a:r>
              <a:rPr lang="en-US" sz="1700">
                <a:solidFill>
                  <a:srgbClr val="007396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campuses</a:t>
            </a:r>
            <a:endParaRPr sz="1700">
              <a:solidFill>
                <a:srgbClr val="007396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60000"/>
              </a:lnSpc>
              <a:spcBef>
                <a:spcPts val="2300"/>
              </a:spcBef>
              <a:spcAft>
                <a:spcPts val="0"/>
              </a:spcAft>
              <a:buSzPts val="2800"/>
              <a:buNone/>
            </a:pPr>
            <a:endParaRPr sz="1700" b="1">
              <a:solidFill>
                <a:srgbClr val="007396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None/>
            </a:pPr>
            <a:endParaRPr/>
          </a:p>
        </p:txBody>
      </p:sp>
      <p:sp>
        <p:nvSpPr>
          <p:cNvPr id="142" name="Google Shape;142;g137ddb3b8ae_0_192"/>
          <p:cNvSpPr txBox="1"/>
          <p:nvPr/>
        </p:nvSpPr>
        <p:spPr>
          <a:xfrm>
            <a:off x="2124600" y="5810900"/>
            <a:ext cx="79428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6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deadline to apply for</a:t>
            </a:r>
            <a:r>
              <a:rPr lang="en-US" sz="1700" b="1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Summer Bridge </a:t>
            </a:r>
            <a:r>
              <a:rPr lang="en-US" sz="1700" b="1" i="0" u="none" strike="noStrike" cap="none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is</a:t>
            </a:r>
            <a:r>
              <a:rPr lang="en-US" sz="1700" b="1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1700" b="1" i="0" u="none" strike="noStrike" cap="none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June 3,  202</a:t>
            </a:r>
            <a:r>
              <a:rPr lang="en-US" sz="1700" b="1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r>
              <a:rPr lang="en-US" sz="1700" b="1" i="0" u="none" strike="noStrike" cap="none">
                <a:solidFill>
                  <a:srgbClr val="00739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3" name="Google Shape;143;g137ddb3b8ae_0_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8650" y="0"/>
            <a:ext cx="3383350" cy="285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66ef3af27d_0_6"/>
          <p:cNvSpPr txBox="1">
            <a:spLocks noGrp="1"/>
          </p:cNvSpPr>
          <p:nvPr>
            <p:ph type="title"/>
          </p:nvPr>
        </p:nvSpPr>
        <p:spPr>
          <a:xfrm>
            <a:off x="838200" y="583022"/>
            <a:ext cx="10515600" cy="85404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49er Next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 aid workshops and career advising</a:t>
            </a:r>
            <a:endParaRPr dirty="0"/>
          </a:p>
        </p:txBody>
      </p:sp>
      <p:sp>
        <p:nvSpPr>
          <p:cNvPr id="150" name="Google Shape;150;g166ef3af27d_0_6"/>
          <p:cNvSpPr txBox="1">
            <a:spLocks noGrp="1"/>
          </p:cNvSpPr>
          <p:nvPr>
            <p:ph type="body" idx="1"/>
          </p:nvPr>
        </p:nvSpPr>
        <p:spPr>
          <a:xfrm>
            <a:off x="838200" y="1437996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49er Next is a program for Central Piedmont students who plan to transfer to UNC Charlotte to pursue a bachelor’s degree. </a:t>
            </a:r>
            <a:endParaRPr dirty="0"/>
          </a:p>
          <a:p>
            <a:pPr marL="457200" lvl="0" indent="-40640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Our unique program promotes your student success by offering collaborative advising that helps you progress toward timely degree completion, coordinated financial aid workshops and career advising.</a:t>
            </a:r>
            <a:endParaRPr dirty="0"/>
          </a:p>
          <a:p>
            <a:pPr marL="457200" lvl="0" indent="-40640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dirty="0"/>
              <a:t>49er Next is a guaranteed admission to UNC Charlotte after successful completion of their associate’s degree. 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7a83c6e87_0_0"/>
          <p:cNvSpPr txBox="1">
            <a:spLocks noGrp="1"/>
          </p:cNvSpPr>
          <p:nvPr>
            <p:ph type="title"/>
          </p:nvPr>
        </p:nvSpPr>
        <p:spPr>
          <a:xfrm>
            <a:off x="838200" y="195092"/>
            <a:ext cx="10515600" cy="854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636466"/>
              </a:buClr>
              <a:buSzPts val="2800"/>
              <a:buFont typeface="Libre Franklin Medium"/>
              <a:buNone/>
            </a:pPr>
            <a:r>
              <a:rPr lang="en-US" b="1">
                <a:latin typeface="Libre Franklin"/>
                <a:ea typeface="Libre Franklin"/>
                <a:cs typeface="Libre Franklin"/>
                <a:sym typeface="Libre Franklin"/>
              </a:rPr>
              <a:t>Year Up </a:t>
            </a:r>
            <a:endParaRPr/>
          </a:p>
        </p:txBody>
      </p:sp>
      <p:sp>
        <p:nvSpPr>
          <p:cNvPr id="157" name="Google Shape;157;g167a83c6e87_0_0"/>
          <p:cNvSpPr txBox="1">
            <a:spLocks noGrp="1"/>
          </p:cNvSpPr>
          <p:nvPr>
            <p:ph type="body" idx="1"/>
          </p:nvPr>
        </p:nvSpPr>
        <p:spPr>
          <a:xfrm>
            <a:off x="838200" y="1283749"/>
            <a:ext cx="10515600" cy="497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Year Up enables young adults, ages 18-29, to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move from minimum wage to meaningful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careers in just one year.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At Year Up, we’re working to connect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talented and motivated young adults like you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to career opportunities at top companies.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We want to equip you with the skills,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experience, and support you need to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launch a professional career.</a:t>
            </a:r>
            <a:endParaRPr sz="2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554</Words>
  <Application>Microsoft Office PowerPoint</Application>
  <PresentationFormat>Widescreen</PresentationFormat>
  <Paragraphs>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Libre Baskerville</vt:lpstr>
      <vt:lpstr>Libre Franklin Medium</vt:lpstr>
      <vt:lpstr>Calibri</vt:lpstr>
      <vt:lpstr>Arial</vt:lpstr>
      <vt:lpstr>Libre Franklin</vt:lpstr>
      <vt:lpstr>Office Theme</vt:lpstr>
      <vt:lpstr>Office Theme</vt:lpstr>
      <vt:lpstr>Let’s Talk about College!</vt:lpstr>
      <vt:lpstr>Why should you consider Central Piedmont Community College</vt:lpstr>
      <vt:lpstr>Why Central Piedmont ?</vt:lpstr>
      <vt:lpstr>Begin the Process!!!!</vt:lpstr>
      <vt:lpstr>Take a guess???</vt:lpstr>
      <vt:lpstr>Career and College Promise Dual Enrollment</vt:lpstr>
      <vt:lpstr>Summer Bridge Program</vt:lpstr>
      <vt:lpstr>49er Next l aid workshops and career advising</vt:lpstr>
      <vt:lpstr>Year Up </vt:lpstr>
      <vt:lpstr>Bridge To Careers</vt:lpstr>
      <vt:lpstr>Interest QR Code </vt:lpstr>
      <vt:lpstr>Questions????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Talk about College!</dc:title>
  <dc:creator>Darius Bradley</dc:creator>
  <cp:lastModifiedBy>Amy Garcia</cp:lastModifiedBy>
  <cp:revision>2</cp:revision>
  <dcterms:modified xsi:type="dcterms:W3CDTF">2023-11-14T15:22:55Z</dcterms:modified>
</cp:coreProperties>
</file>